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309360"/>
            <a:ext cx="12191695" cy="548640"/>
          </a:xfrm>
          <a:prstGeom prst="rect">
            <a:avLst/>
          </a:prstGeom>
          <a:solidFill>
            <a:srgbClr val="1E29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640080" y="640080"/>
            <a:ext cx="3840480" cy="420624"/>
          </a:xfrm>
          <a:prstGeom prst="roundRect">
            <a:avLst/>
          </a:prstGeom>
          <a:noFill/>
          <a:ln w="15875">
            <a:solidFill>
              <a:srgbClr val="F59E0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676656"/>
            <a:ext cx="384048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F59E0B"/>
                </a:solidFill>
                <a:latin typeface="Calibri"/>
              </a:rPr>
              <a:t>⚡ INNOVATION GATEWAY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554480"/>
            <a:ext cx="10972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64748B"/>
                </a:solidFill>
                <a:latin typeface="Calibri"/>
              </a:rPr>
              <a:t>Kategori: Next-Gen Business Development  |  Proposal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057400"/>
            <a:ext cx="10972800" cy="1463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6400" b="1">
                <a:solidFill>
                  <a:srgbClr val="FFFFFF"/>
                </a:solidFill>
                <a:latin typeface="Calibri"/>
              </a:rPr>
              <a:t>EnVisor</a:t>
            </a:r>
          </a:p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3000" b="1">
                <a:solidFill>
                  <a:srgbClr val="F59E0B"/>
                </a:solidFill>
                <a:latin typeface="Calibri"/>
              </a:rPr>
              <a:t>AI Energy &amp; Asset Intelligence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" y="4023360"/>
            <a:ext cx="10515600" cy="8229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sz="1600" b="0">
                <a:solidFill>
                  <a:srgbClr val="E2E8F0"/>
                </a:solidFill>
                <a:latin typeface="Calibri"/>
              </a:rPr>
              <a:t>Dari audit listrik rumah tangga berbasis foto, ke inspeksi aset</a:t>
            </a:r>
          </a:p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sz="1600" b="0">
                <a:solidFill>
                  <a:srgbClr val="E2E8F0"/>
                </a:solidFill>
                <a:latin typeface="Calibri"/>
              </a:rPr>
              <a:t>kelistrikan &amp; efisiensi energi industri bertenaga AI 3D vision.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5212080"/>
            <a:ext cx="10972800" cy="8229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PT PLN (Persero) — Subholding / Anak Perusahaan</a:t>
            </a:r>
          </a:p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00" b="0">
                <a:solidFill>
                  <a:srgbClr val="64748B"/>
                </a:solidFill>
                <a:latin typeface="Calibri"/>
              </a:rPr>
              <a:t>Tim Inovator: &lt;Nama 1&gt; | &lt;Nama 2&gt; | &lt;Nama 3&gt;      ·      &lt;Tanggal&gt;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0" y="6400800"/>
            <a:ext cx="192024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100" b="0">
                <a:solidFill>
                  <a:srgbClr val="64748B"/>
                </a:solidFill>
                <a:latin typeface="Calibri"/>
              </a:rPr>
              <a:t>www.pln.co.id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6304" cy="10789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"/>
            <a:ext cx="10058400" cy="2926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59E0B"/>
                </a:solidFill>
                <a:latin typeface="Calibri"/>
              </a:rPr>
              <a:t>SECTION C · MARKET &amp; COMPETITION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"/>
            <a:ext cx="10515600" cy="56692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500" b="1">
                <a:solidFill>
                  <a:srgbClr val="1F2A37"/>
                </a:solidFill>
                <a:latin typeface="Calibri"/>
              </a:rPr>
              <a:t>Target Market &amp; Segmentasi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384048"/>
            <a:ext cx="914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64748B"/>
                </a:solidFill>
                <a:latin typeface="Calibri"/>
              </a:rPr>
              <a:t>10 /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36576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900" b="0">
                <a:solidFill>
                  <a:srgbClr val="64748B"/>
                </a:solidFill>
                <a:latin typeface="Calibri"/>
              </a:rPr>
              <a:t>EnVisor.AI  ·  Innovation Gateway 2026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" y="1417320"/>
            <a:ext cx="11201400" cy="132588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02920" y="1417320"/>
            <a:ext cx="82296" cy="132588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1581912"/>
            <a:ext cx="1060704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600" b="1">
                <a:solidFill>
                  <a:srgbClr val="1F2A37"/>
                </a:solidFill>
                <a:latin typeface="Calibri"/>
              </a:rPr>
              <a:t>Rumah Tangga (beachhead B2C)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2039112"/>
            <a:ext cx="10607040" cy="6400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sz="1300" b="0">
                <a:solidFill>
                  <a:srgbClr val="64748B"/>
                </a:solidFill>
                <a:latin typeface="Calibri"/>
              </a:rPr>
              <a:t>RT ≥1300 VA, urban, melek digital. Pain: tagihan mahal tak terjelaskan. Fit: audit foto gratis + laporan premium.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02920" y="2880360"/>
            <a:ext cx="11201400" cy="132588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02920" y="2880360"/>
            <a:ext cx="82296" cy="1325880"/>
          </a:xfrm>
          <a:prstGeom prst="rect">
            <a:avLst/>
          </a:prstGeom>
          <a:solidFill>
            <a:srgbClr val="06B6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3044952"/>
            <a:ext cx="1060704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600" b="1">
                <a:solidFill>
                  <a:srgbClr val="1F2A37"/>
                </a:solidFill>
                <a:latin typeface="Calibri"/>
              </a:rPr>
              <a:t>Unit Operasional PLN (B2G)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3502152"/>
            <a:ext cx="10607040" cy="6400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sz="1300" b="0">
                <a:solidFill>
                  <a:srgbClr val="64748B"/>
                </a:solidFill>
                <a:latin typeface="Calibri"/>
              </a:rPr>
              <a:t>Unit distribusi &amp; transmisi pengelola gardu/jaringan. Pain: inspeksi manual &amp; gangguan tak terduga. Fit: predictive maintenance.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02920" y="4343400"/>
            <a:ext cx="11201400" cy="132588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02920" y="4343400"/>
            <a:ext cx="82296" cy="1325880"/>
          </a:xfrm>
          <a:prstGeom prst="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77240" y="4507992"/>
            <a:ext cx="1060704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600" b="1">
                <a:solidFill>
                  <a:srgbClr val="1F2A37"/>
                </a:solidFill>
                <a:latin typeface="Calibri"/>
              </a:rPr>
              <a:t>Pelanggan Industri Besar (B2B)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7240" y="4965192"/>
            <a:ext cx="10607040" cy="6400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sz="1300" b="0">
                <a:solidFill>
                  <a:srgbClr val="64748B"/>
                </a:solidFill>
                <a:latin typeface="Calibri"/>
              </a:rPr>
              <a:t>Pabrik &amp; kawasan industri, konsumsi listrik tinggi. Pain: biaya energi &amp; downtime. Fit: audit efisiensi shared-savings.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" y="5989320"/>
            <a:ext cx="10972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Prioritas: </a:t>
            </a:r>
            <a:r>
              <a:rPr sz="1300" b="0">
                <a:solidFill>
                  <a:srgbClr val="1F2A37"/>
                </a:solidFill>
                <a:latin typeface="Calibri"/>
              </a:rPr>
              <a:t>Home dulu (volume &amp; brand) → Unit PLN (pilot internal) → Industri (skala nilai).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6304" cy="10789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"/>
            <a:ext cx="10058400" cy="2926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59E0B"/>
                </a:solidFill>
                <a:latin typeface="Calibri"/>
              </a:rPr>
              <a:t>SECTION C · MARKET &amp; COMPETITION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"/>
            <a:ext cx="10515600" cy="56692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500" b="1">
                <a:solidFill>
                  <a:srgbClr val="1F2A37"/>
                </a:solidFill>
                <a:latin typeface="Calibri"/>
              </a:rPr>
              <a:t>Market Size — TAM / SAM / SOM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384048"/>
            <a:ext cx="914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64748B"/>
                </a:solidFill>
                <a:latin typeface="Calibri"/>
              </a:rPr>
              <a:t>11 /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36576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900" b="0">
                <a:solidFill>
                  <a:srgbClr val="64748B"/>
                </a:solidFill>
                <a:latin typeface="Calibri"/>
              </a:rPr>
              <a:t>EnVisor.AI  ·  Innovation Gateway 2026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" y="1463040"/>
            <a:ext cx="3931920" cy="914400"/>
          </a:xfrm>
          <a:prstGeom prst="roundRect">
            <a:avLst/>
          </a:prstGeom>
          <a:solidFill>
            <a:srgbClr val="4F46E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1572768"/>
            <a:ext cx="3931920" cy="411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800" b="1">
                <a:solidFill>
                  <a:srgbClr val="FFFFFF"/>
                </a:solidFill>
                <a:latin typeface="Calibri"/>
              </a:rPr>
              <a:t>TAM  ·  Rp 11,4 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2011680"/>
            <a:ext cx="393192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950" b="0">
                <a:solidFill>
                  <a:srgbClr val="FFFFFF"/>
                </a:solidFill>
                <a:latin typeface="Calibri"/>
              </a:rPr>
              <a:t>Total pasar energy &amp; asset intelligence Indonesia / thn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02920" y="2523744"/>
            <a:ext cx="3291840" cy="914400"/>
          </a:xfrm>
          <a:prstGeom prst="roundRect">
            <a:avLst/>
          </a:prstGeom>
          <a:solidFill>
            <a:srgbClr val="0E74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2633472"/>
            <a:ext cx="3291840" cy="411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800" b="1">
                <a:solidFill>
                  <a:srgbClr val="FFFFFF"/>
                </a:solidFill>
                <a:latin typeface="Calibri"/>
              </a:rPr>
              <a:t>SAM  ·  Rp 3,4 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3072384"/>
            <a:ext cx="329184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950" b="0">
                <a:solidFill>
                  <a:srgbClr val="FFFFFF"/>
                </a:solidFill>
                <a:latin typeface="Calibri"/>
              </a:rPr>
              <a:t>Dapat dilayani model bisnis EnVisor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02920" y="3584448"/>
            <a:ext cx="2651760" cy="914400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2920" y="3694176"/>
            <a:ext cx="2651760" cy="411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800" b="1">
                <a:solidFill>
                  <a:srgbClr val="FFFFFF"/>
                </a:solidFill>
                <a:latin typeface="Calibri"/>
              </a:rPr>
              <a:t>SOM  ·  Rp 225 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4133088"/>
            <a:ext cx="265176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950" b="0">
                <a:solidFill>
                  <a:srgbClr val="FFFFFF"/>
                </a:solidFill>
                <a:latin typeface="Calibri"/>
              </a:rPr>
              <a:t>Realistis tertangkap dalam 5 tahun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663440" y="1463040"/>
            <a:ext cx="7040880" cy="457200"/>
          </a:xfrm>
          <a:prstGeom prst="round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736592" y="1517904"/>
            <a:ext cx="283464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FFFFF"/>
                </a:solidFill>
                <a:latin typeface="Calibri"/>
              </a:rPr>
              <a:t>Segmen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71232" y="1517904"/>
            <a:ext cx="137160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FFFFF"/>
                </a:solidFill>
                <a:latin typeface="Calibri"/>
              </a:rPr>
              <a:t>TAM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942832" y="1517904"/>
            <a:ext cx="137160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FFFFF"/>
                </a:solidFill>
                <a:latin typeface="Calibri"/>
              </a:rPr>
              <a:t>SAM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314432" y="1517904"/>
            <a:ext cx="146304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FFFFF"/>
                </a:solidFill>
                <a:latin typeface="Calibri"/>
              </a:rPr>
              <a:t>SOM(5y)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663440" y="1993392"/>
            <a:ext cx="7040880" cy="5669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36592" y="1993392"/>
            <a:ext cx="2834640" cy="56692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1F2A37"/>
                </a:solidFill>
                <a:latin typeface="Calibri"/>
              </a:rPr>
              <a:t>EnVisor Home (B2C)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571232" y="1993392"/>
            <a:ext cx="1371600" cy="56692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Rp 2,5 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942832" y="1993392"/>
            <a:ext cx="1371600" cy="56692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Rp 1,0 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314432" y="1993392"/>
            <a:ext cx="1463040" cy="56692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Rp 45 M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663440" y="2596896"/>
            <a:ext cx="7040880" cy="5669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736592" y="2596896"/>
            <a:ext cx="2834640" cy="56692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1F2A37"/>
                </a:solidFill>
                <a:latin typeface="Calibri"/>
              </a:rPr>
              <a:t>Inspeksi Aset PLN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571232" y="2596896"/>
            <a:ext cx="1371600" cy="56692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Rp 4,8 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942832" y="2596896"/>
            <a:ext cx="1371600" cy="56692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Rp 1,5 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314432" y="2596896"/>
            <a:ext cx="1463040" cy="56692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Rp 120 M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663440" y="3200400"/>
            <a:ext cx="7040880" cy="5669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736592" y="3200400"/>
            <a:ext cx="2834640" cy="56692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1F2A37"/>
                </a:solidFill>
                <a:latin typeface="Calibri"/>
              </a:rPr>
              <a:t>Audit Energi Industri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571232" y="3200400"/>
            <a:ext cx="1371600" cy="56692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Rp 4,1 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942832" y="3200400"/>
            <a:ext cx="1371600" cy="56692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Rp 0,9 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14432" y="3200400"/>
            <a:ext cx="1463040" cy="56692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Rp 60 M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4663440" y="3803904"/>
            <a:ext cx="7040880" cy="566928"/>
          </a:xfrm>
          <a:prstGeom prst="roundRect">
            <a:avLst/>
          </a:prstGeom>
          <a:solidFill>
            <a:srgbClr val="FEF3C7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736592" y="3803904"/>
            <a:ext cx="2834640" cy="56692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1F2A37"/>
                </a:solidFill>
                <a:latin typeface="Calibri"/>
              </a:rPr>
              <a:t>TOTAL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571232" y="3803904"/>
            <a:ext cx="1371600" cy="56692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1F2A37"/>
                </a:solidFill>
                <a:latin typeface="Calibri"/>
              </a:rPr>
              <a:t>Rp 11,4 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942832" y="3803904"/>
            <a:ext cx="1371600" cy="56692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1F2A37"/>
                </a:solidFill>
                <a:latin typeface="Calibri"/>
              </a:rPr>
              <a:t>Rp 3,4 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314432" y="3803904"/>
            <a:ext cx="1463040" cy="56692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1F2A37"/>
                </a:solidFill>
                <a:latin typeface="Calibri"/>
              </a:rPr>
              <a:t>Rp 225 M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4663440" y="4709160"/>
            <a:ext cx="7040880" cy="1005840"/>
          </a:xfrm>
          <a:prstGeom prst="roundRect">
            <a:avLst/>
          </a:prstGeom>
          <a:solidFill>
            <a:srgbClr val="FFFBEB"/>
          </a:solidFill>
          <a:ln w="12700">
            <a:solidFill>
              <a:srgbClr val="FDE68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846320" y="4800600"/>
            <a:ext cx="6675120" cy="8686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Aft>
                <a:spcPts val="400"/>
              </a:spcAft>
            </a:pPr>
            <a:r>
              <a:rPr sz="1100" b="1">
                <a:solidFill>
                  <a:srgbClr val="854D0E"/>
                </a:solidFill>
                <a:latin typeface="Calibri"/>
              </a:rPr>
              <a:t>Asumsi: </a:t>
            </a:r>
            <a:r>
              <a:rPr sz="1100" b="0">
                <a:solidFill>
                  <a:srgbClr val="854D0E"/>
                </a:solidFill>
                <a:latin typeface="Calibri"/>
              </a:rPr>
              <a:t>TAM industri di-anchor pasar global machine vision (USD 11,3 M, 2024) + predictive maintenance, porsi ID ~1–1,5%. SOM = penetrasi 3% SAM konsumen + subset unit PLN &amp; 50–100 pilot industri.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02920" y="5943600"/>
            <a:ext cx="109728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050" b="0">
                <a:solidFill>
                  <a:srgbClr val="64748B"/>
                </a:solidFill>
                <a:latin typeface="Calibri"/>
              </a:rPr>
              <a:t>Sumber: Statistik PLN 2023 · Grand View Research · MarketsandMarkets · IEA. Angka indikatif, divalidasi saat pilot.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6304" cy="10789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"/>
            <a:ext cx="10058400" cy="2926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59E0B"/>
                </a:solidFill>
                <a:latin typeface="Calibri"/>
              </a:rPr>
              <a:t>SECTION C · MARKET &amp; COMPETITION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"/>
            <a:ext cx="10515600" cy="56692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500" b="1">
                <a:solidFill>
                  <a:srgbClr val="1F2A37"/>
                </a:solidFill>
                <a:latin typeface="Calibri"/>
              </a:rPr>
              <a:t>Competitor Analysis &amp; Unfair Advantage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384048"/>
            <a:ext cx="914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64748B"/>
                </a:solidFill>
                <a:latin typeface="Calibri"/>
              </a:rPr>
              <a:t>12 /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36576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900" b="0">
                <a:solidFill>
                  <a:srgbClr val="64748B"/>
                </a:solidFill>
                <a:latin typeface="Calibri"/>
              </a:rPr>
              <a:t>EnVisor.AI  ·  Innovation Gateway 2026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" y="1417320"/>
            <a:ext cx="5486400" cy="91440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02920" y="1417320"/>
            <a:ext cx="73152" cy="91440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13232" y="1508760"/>
            <a:ext cx="5120640" cy="411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50" b="1">
                <a:solidFill>
                  <a:srgbClr val="1F2A37"/>
                </a:solidFill>
                <a:latin typeface="Calibri"/>
              </a:rPr>
              <a:t>Audit energi manual / konsultan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3232" y="1892808"/>
            <a:ext cx="512064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Akurat tapi mahal, lambat, tak scalable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02920" y="2423160"/>
            <a:ext cx="5486400" cy="91440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02920" y="2423160"/>
            <a:ext cx="73152" cy="9144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13232" y="2514600"/>
            <a:ext cx="5120640" cy="411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50" b="1">
                <a:solidFill>
                  <a:srgbClr val="1F2A37"/>
                </a:solidFill>
                <a:latin typeface="Calibri"/>
              </a:rPr>
              <a:t>Vendor machine vision global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3232" y="2898648"/>
            <a:ext cx="512064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Kuat teknis, tapi mahal &amp; fokus manufaktur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02920" y="3429000"/>
            <a:ext cx="5486400" cy="91440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02920" y="3429000"/>
            <a:ext cx="73152" cy="914400"/>
          </a:xfrm>
          <a:prstGeom prst="rect">
            <a:avLst/>
          </a:prstGeom>
          <a:solidFill>
            <a:srgbClr val="06B6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13232" y="3520440"/>
            <a:ext cx="5120640" cy="411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50" b="1">
                <a:solidFill>
                  <a:srgbClr val="1F2A37"/>
                </a:solidFill>
                <a:latin typeface="Calibri"/>
              </a:rPr>
              <a:t>Startup energy-app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3232" y="3904488"/>
            <a:ext cx="512064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UX bagus, tapi tanpa data &amp; akses aset PLN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02920" y="4434840"/>
            <a:ext cx="5486400" cy="91440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502920" y="4434840"/>
            <a:ext cx="73152" cy="914400"/>
          </a:xfrm>
          <a:prstGeom prst="rect">
            <a:avLst/>
          </a:prstGeom>
          <a:solidFill>
            <a:srgbClr val="6474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13232" y="4526280"/>
            <a:ext cx="5120640" cy="411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50" b="1">
                <a:solidFill>
                  <a:srgbClr val="1F2A37"/>
                </a:solidFill>
                <a:latin typeface="Calibri"/>
              </a:rPr>
              <a:t>"Do nothing" (status quo)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2" y="4910328"/>
            <a:ext cx="512064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Murah jangka pendek, mahal jangka panjang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199632" y="1417320"/>
            <a:ext cx="5532120" cy="4160520"/>
          </a:xfrm>
          <a:prstGeom prst="round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28232" y="1600200"/>
            <a:ext cx="512064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800" b="1">
                <a:solidFill>
                  <a:srgbClr val="F59E0B"/>
                </a:solidFill>
                <a:latin typeface="Calibri"/>
              </a:rPr>
              <a:t>Unfair Advantage PLN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28232" y="2194560"/>
            <a:ext cx="5074920" cy="4114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4000"/>
              </a:lnSpc>
              <a:spcAft>
                <a:spcPts val="11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—  </a:t>
            </a:r>
            <a:r>
              <a:rPr sz="1300" b="0">
                <a:solidFill>
                  <a:srgbClr val="E2E8F0"/>
                </a:solidFill>
                <a:latin typeface="Calibri"/>
              </a:rPr>
              <a:t>Akses &amp; kepemilikan aset kelistrikan nasional (data unik)</a:t>
            </a:r>
          </a:p>
          <a:p>
            <a:pPr algn="l">
              <a:lnSpc>
                <a:spcPct val="104000"/>
              </a:lnSpc>
              <a:spcAft>
                <a:spcPts val="11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—  </a:t>
            </a:r>
            <a:r>
              <a:rPr sz="1300" b="0">
                <a:solidFill>
                  <a:srgbClr val="E2E8F0"/>
                </a:solidFill>
                <a:latin typeface="Calibri"/>
              </a:rPr>
              <a:t>Basis pelanggan captive: 89 jt RT + industri besar</a:t>
            </a:r>
          </a:p>
          <a:p>
            <a:pPr algn="l">
              <a:lnSpc>
                <a:spcPct val="104000"/>
              </a:lnSpc>
              <a:spcAft>
                <a:spcPts val="11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—  </a:t>
            </a:r>
            <a:r>
              <a:rPr sz="1300" b="0">
                <a:solidFill>
                  <a:srgbClr val="E2E8F0"/>
                </a:solidFill>
                <a:latin typeface="Calibri"/>
              </a:rPr>
              <a:t>Brand &amp; kepercayaan + posisi regulasi/standar energi</a:t>
            </a:r>
          </a:p>
          <a:p>
            <a:pPr algn="l">
              <a:lnSpc>
                <a:spcPct val="104000"/>
              </a:lnSpc>
              <a:spcAft>
                <a:spcPts val="11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—  </a:t>
            </a:r>
            <a:r>
              <a:rPr sz="1300" b="0">
                <a:solidFill>
                  <a:srgbClr val="E2E8F0"/>
                </a:solidFill>
                <a:latin typeface="Calibri"/>
              </a:rPr>
              <a:t>Sinergi PLN Group (ICON+, AP) untuk distribusi &amp; scale</a:t>
            </a:r>
          </a:p>
          <a:p>
            <a:pPr algn="l">
              <a:lnSpc>
                <a:spcPct val="104000"/>
              </a:lnSpc>
              <a:spcAft>
                <a:spcPts val="11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—  </a:t>
            </a:r>
            <a:r>
              <a:rPr sz="1300" b="0">
                <a:solidFill>
                  <a:srgbClr val="E2E8F0"/>
                </a:solidFill>
                <a:latin typeface="Calibri"/>
              </a:rPr>
              <a:t>Satu model AI lintas skala rumah→industri (network effect data)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6304" cy="10789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"/>
            <a:ext cx="10058400" cy="2926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59E0B"/>
                </a:solidFill>
                <a:latin typeface="Calibri"/>
              </a:rPr>
              <a:t>SECTION D · BUSINESS &amp; EXECUTION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"/>
            <a:ext cx="10515600" cy="56692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500" b="1">
                <a:solidFill>
                  <a:srgbClr val="1F2A37"/>
                </a:solidFill>
                <a:latin typeface="Calibri"/>
              </a:rPr>
              <a:t>Business Model &amp; Revenue Streams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384048"/>
            <a:ext cx="914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64748B"/>
                </a:solidFill>
                <a:latin typeface="Calibri"/>
              </a:rPr>
              <a:t>13 /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36576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900" b="0">
                <a:solidFill>
                  <a:srgbClr val="64748B"/>
                </a:solidFill>
                <a:latin typeface="Calibri"/>
              </a:rPr>
              <a:t>EnVisor.AI  ·  Innovation Gateway 2026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" y="1371600"/>
            <a:ext cx="3611880" cy="2468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502920" y="1371600"/>
            <a:ext cx="3611880" cy="502920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426464"/>
            <a:ext cx="3611880" cy="411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B2C · EnVisor Home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4088" y="2057400"/>
            <a:ext cx="324612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600" b="1">
                <a:solidFill>
                  <a:srgbClr val="1F2A37"/>
                </a:solidFill>
                <a:latin typeface="Calibri"/>
              </a:rPr>
              <a:t>Freemium + Lead-Gen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4088" y="2743200"/>
            <a:ext cx="3246120" cy="10058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5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Gratis → Rp 99rb / laporan; komisi referral &amp; lead layanan PLN.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51959" y="1371600"/>
            <a:ext cx="3611880" cy="2468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4251959" y="1371600"/>
            <a:ext cx="3611880" cy="502920"/>
          </a:xfrm>
          <a:prstGeom prst="roundRect">
            <a:avLst/>
          </a:prstGeom>
          <a:solidFill>
            <a:srgbClr val="06B6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251959" y="1426464"/>
            <a:ext cx="3611880" cy="411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B2B/B2G · EnVisor Industri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53127" y="2057400"/>
            <a:ext cx="324612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600" b="1">
                <a:solidFill>
                  <a:srgbClr val="1F2A37"/>
                </a:solidFill>
                <a:latin typeface="Calibri"/>
              </a:rPr>
              <a:t>SaaS + Inspection-as-a-Service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53127" y="2743200"/>
            <a:ext cx="3246120" cy="10058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5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Langganan per aset/site/kamera; fee per gardu / per km; bundle hardware.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000998" y="1371600"/>
            <a:ext cx="3611880" cy="2468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8000998" y="1371600"/>
            <a:ext cx="3611880" cy="502920"/>
          </a:xfrm>
          <a:prstGeom prst="round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000998" y="1426464"/>
            <a:ext cx="3611880" cy="411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B2B · Energy Performance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02166" y="2057400"/>
            <a:ext cx="324612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600" b="1">
                <a:solidFill>
                  <a:srgbClr val="1F2A37"/>
                </a:solidFill>
                <a:latin typeface="Calibri"/>
              </a:rPr>
              <a:t>Shared-Savings Audit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02166" y="2743200"/>
            <a:ext cx="3246120" cy="10058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5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% dari penghematan energi terverifikasi; lisensi platform ke unit PLN.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02920" y="4069080"/>
            <a:ext cx="11201400" cy="1554480"/>
          </a:xfrm>
          <a:prstGeom prst="round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31520" y="4206240"/>
            <a:ext cx="1069848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400" b="1">
                <a:solidFill>
                  <a:srgbClr val="F59E0B"/>
                </a:solidFill>
                <a:latin typeface="Calibri"/>
              </a:rPr>
              <a:t>Unit economics &amp; pricing logic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4617720"/>
            <a:ext cx="10698480" cy="4114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4000"/>
              </a:lnSpc>
              <a:spcAft>
                <a:spcPts val="600"/>
              </a:spcAft>
            </a:pPr>
            <a:r>
              <a:rPr sz="1250" b="1">
                <a:solidFill>
                  <a:srgbClr val="F59E0B"/>
                </a:solidFill>
                <a:latin typeface="Calibri"/>
              </a:rPr>
              <a:t>—  </a:t>
            </a:r>
            <a:r>
              <a:rPr sz="1250" b="0">
                <a:solidFill>
                  <a:srgbClr val="E2E8F0"/>
                </a:solidFill>
                <a:latin typeface="Calibri"/>
              </a:rPr>
              <a:t>Home: margin tinggi (digital), CAC rendah via organik/PLN channel.</a:t>
            </a:r>
          </a:p>
          <a:p>
            <a:pPr algn="l">
              <a:lnSpc>
                <a:spcPct val="104000"/>
              </a:lnSpc>
              <a:spcAft>
                <a:spcPts val="600"/>
              </a:spcAft>
            </a:pPr>
            <a:r>
              <a:rPr sz="1250" b="1">
                <a:solidFill>
                  <a:srgbClr val="F59E0B"/>
                </a:solidFill>
                <a:latin typeface="Calibri"/>
              </a:rPr>
              <a:t>—  </a:t>
            </a:r>
            <a:r>
              <a:rPr sz="1250" b="0">
                <a:solidFill>
                  <a:srgbClr val="E2E8F0"/>
                </a:solidFill>
                <a:latin typeface="Calibri"/>
              </a:rPr>
              <a:t>Industri SaaS: ARPU besar per kontrak, retensi tinggi (mission-critical).</a:t>
            </a:r>
          </a:p>
          <a:p>
            <a:pPr algn="l">
              <a:lnSpc>
                <a:spcPct val="104000"/>
              </a:lnSpc>
              <a:spcAft>
                <a:spcPts val="600"/>
              </a:spcAft>
            </a:pPr>
            <a:r>
              <a:rPr sz="1250" b="1">
                <a:solidFill>
                  <a:srgbClr val="F59E0B"/>
                </a:solidFill>
                <a:latin typeface="Calibri"/>
              </a:rPr>
              <a:t>—  </a:t>
            </a:r>
            <a:r>
              <a:rPr sz="1250" b="0">
                <a:solidFill>
                  <a:srgbClr val="E2E8F0"/>
                </a:solidFill>
                <a:latin typeface="Calibri"/>
              </a:rPr>
              <a:t>Shared-savings: selaras insentif — bayar dari penghematan nyata, risiko rendah bagi pelanggan.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6304" cy="10789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"/>
            <a:ext cx="10058400" cy="2926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59E0B"/>
                </a:solidFill>
                <a:latin typeface="Calibri"/>
              </a:rPr>
              <a:t>SECTION D · BUSINESS &amp; EXECUTION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"/>
            <a:ext cx="10515600" cy="56692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500" b="1">
                <a:solidFill>
                  <a:srgbClr val="1F2A37"/>
                </a:solidFill>
                <a:latin typeface="Calibri"/>
              </a:rPr>
              <a:t>Go-to-Market Strategy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384048"/>
            <a:ext cx="914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64748B"/>
                </a:solidFill>
                <a:latin typeface="Calibri"/>
              </a:rPr>
              <a:t>14 /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36576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900" b="0">
                <a:solidFill>
                  <a:srgbClr val="64748B"/>
                </a:solidFill>
                <a:latin typeface="Calibri"/>
              </a:rPr>
              <a:t>EnVisor.AI  ·  Innovation Gateway 2026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" y="1417320"/>
            <a:ext cx="3611880" cy="420624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502920" y="1417320"/>
            <a:ext cx="3611880" cy="868680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" y="1517904"/>
            <a:ext cx="329184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FASE 1 · Tahun 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1828800"/>
            <a:ext cx="3291840" cy="411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800" b="1">
                <a:solidFill>
                  <a:srgbClr val="FFFFFF"/>
                </a:solidFill>
                <a:latin typeface="Calibri"/>
              </a:rPr>
              <a:t>Market Validation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2514600"/>
            <a:ext cx="3246120" cy="4114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4000"/>
              </a:lnSpc>
              <a:spcAft>
                <a:spcPts val="1000"/>
              </a:spcAft>
            </a:pPr>
            <a:r>
              <a:rPr sz="1250" b="1">
                <a:solidFill>
                  <a:srgbClr val="F59E0B"/>
                </a:solidFill>
                <a:latin typeface="Calibri"/>
              </a:rPr>
              <a:t>—  </a:t>
            </a:r>
            <a:r>
              <a:rPr sz="1250" b="0">
                <a:solidFill>
                  <a:srgbClr val="1F2A37"/>
                </a:solidFill>
                <a:latin typeface="Calibri"/>
              </a:rPr>
              <a:t>Scale-up EnVisor Home (app store)</a:t>
            </a:r>
          </a:p>
          <a:p>
            <a:pPr algn="l">
              <a:lnSpc>
                <a:spcPct val="104000"/>
              </a:lnSpc>
              <a:spcAft>
                <a:spcPts val="1000"/>
              </a:spcAft>
            </a:pPr>
            <a:r>
              <a:rPr sz="1250" b="1">
                <a:solidFill>
                  <a:srgbClr val="F59E0B"/>
                </a:solidFill>
                <a:latin typeface="Calibri"/>
              </a:rPr>
              <a:t>—  </a:t>
            </a:r>
            <a:r>
              <a:rPr sz="1250" b="0">
                <a:solidFill>
                  <a:srgbClr val="1F2A37"/>
                </a:solidFill>
                <a:latin typeface="Calibri"/>
              </a:rPr>
              <a:t>Pilot ThermoVision di 1–2 unit PLN</a:t>
            </a:r>
          </a:p>
          <a:p>
            <a:pPr algn="l">
              <a:lnSpc>
                <a:spcPct val="104000"/>
              </a:lnSpc>
              <a:spcAft>
                <a:spcPts val="1000"/>
              </a:spcAft>
            </a:pPr>
            <a:r>
              <a:rPr sz="1250" b="1">
                <a:solidFill>
                  <a:srgbClr val="F59E0B"/>
                </a:solidFill>
                <a:latin typeface="Calibri"/>
              </a:rPr>
              <a:t>—  </a:t>
            </a:r>
            <a:r>
              <a:rPr sz="1250" b="0">
                <a:solidFill>
                  <a:srgbClr val="1F2A37"/>
                </a:solidFill>
                <a:latin typeface="Calibri"/>
              </a:rPr>
              <a:t>10 early-adopter industri</a:t>
            </a:r>
          </a:p>
          <a:p>
            <a:pPr algn="l">
              <a:lnSpc>
                <a:spcPct val="104000"/>
              </a:lnSpc>
              <a:spcAft>
                <a:spcPts val="1000"/>
              </a:spcAft>
            </a:pPr>
            <a:r>
              <a:rPr sz="1250" b="1">
                <a:solidFill>
                  <a:srgbClr val="F59E0B"/>
                </a:solidFill>
                <a:latin typeface="Calibri"/>
              </a:rPr>
              <a:t>—  </a:t>
            </a:r>
            <a:r>
              <a:rPr sz="1250" b="0">
                <a:solidFill>
                  <a:srgbClr val="1F2A37"/>
                </a:solidFill>
                <a:latin typeface="Calibri"/>
              </a:rPr>
              <a:t>LOI/MoU + validasi unit economics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51959" y="1417320"/>
            <a:ext cx="3611880" cy="420624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4251959" y="1417320"/>
            <a:ext cx="3611880" cy="868680"/>
          </a:xfrm>
          <a:prstGeom prst="roundRect">
            <a:avLst/>
          </a:prstGeom>
          <a:solidFill>
            <a:srgbClr val="06B6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434839" y="1517904"/>
            <a:ext cx="329184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FASE 2 · Tahun 2–3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4839" y="1828800"/>
            <a:ext cx="3291840" cy="411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800" b="1">
                <a:solidFill>
                  <a:srgbClr val="FFFFFF"/>
                </a:solidFill>
                <a:latin typeface="Calibri"/>
              </a:rPr>
              <a:t>Expansion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34839" y="2514600"/>
            <a:ext cx="3246120" cy="4114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4000"/>
              </a:lnSpc>
              <a:spcAft>
                <a:spcPts val="1000"/>
              </a:spcAft>
            </a:pPr>
            <a:r>
              <a:rPr sz="1250" b="1">
                <a:solidFill>
                  <a:srgbClr val="06B6D4"/>
                </a:solidFill>
                <a:latin typeface="Calibri"/>
              </a:rPr>
              <a:t>—  </a:t>
            </a:r>
            <a:r>
              <a:rPr sz="1250" b="0">
                <a:solidFill>
                  <a:srgbClr val="1F2A37"/>
                </a:solidFill>
                <a:latin typeface="Calibri"/>
              </a:rPr>
              <a:t>Roll-out drone patrol &amp; AR FieldAssist</a:t>
            </a:r>
          </a:p>
          <a:p>
            <a:pPr algn="l">
              <a:lnSpc>
                <a:spcPct val="104000"/>
              </a:lnSpc>
              <a:spcAft>
                <a:spcPts val="1000"/>
              </a:spcAft>
            </a:pPr>
            <a:r>
              <a:rPr sz="1250" b="1">
                <a:solidFill>
                  <a:srgbClr val="06B6D4"/>
                </a:solidFill>
                <a:latin typeface="Calibri"/>
              </a:rPr>
              <a:t>—  </a:t>
            </a:r>
            <a:r>
              <a:rPr sz="1250" b="0">
                <a:solidFill>
                  <a:srgbClr val="1F2A37"/>
                </a:solidFill>
                <a:latin typeface="Calibri"/>
              </a:rPr>
              <a:t>Cross-sell PLN Group &amp; kawasan industri</a:t>
            </a:r>
          </a:p>
          <a:p>
            <a:pPr algn="l">
              <a:lnSpc>
                <a:spcPct val="104000"/>
              </a:lnSpc>
              <a:spcAft>
                <a:spcPts val="1000"/>
              </a:spcAft>
            </a:pPr>
            <a:r>
              <a:rPr sz="1250" b="1">
                <a:solidFill>
                  <a:srgbClr val="06B6D4"/>
                </a:solidFill>
                <a:latin typeface="Calibri"/>
              </a:rPr>
              <a:t>—  </a:t>
            </a:r>
            <a:r>
              <a:rPr sz="1250" b="0">
                <a:solidFill>
                  <a:srgbClr val="1F2A37"/>
                </a:solidFill>
                <a:latin typeface="Calibri"/>
              </a:rPr>
              <a:t>Kemitraan vendor 3D vision</a:t>
            </a:r>
          </a:p>
          <a:p>
            <a:pPr algn="l">
              <a:lnSpc>
                <a:spcPct val="104000"/>
              </a:lnSpc>
              <a:spcAft>
                <a:spcPts val="1000"/>
              </a:spcAft>
            </a:pPr>
            <a:r>
              <a:rPr sz="1250" b="1">
                <a:solidFill>
                  <a:srgbClr val="06B6D4"/>
                </a:solidFill>
                <a:latin typeface="Calibri"/>
              </a:rPr>
              <a:t>—  </a:t>
            </a:r>
            <a:r>
              <a:rPr sz="1250" b="0">
                <a:solidFill>
                  <a:srgbClr val="1F2A37"/>
                </a:solidFill>
                <a:latin typeface="Calibri"/>
              </a:rPr>
              <a:t>Platform predictive maintenance multi-tenant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000998" y="1417320"/>
            <a:ext cx="3611880" cy="420624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8000998" y="1417320"/>
            <a:ext cx="3611880" cy="868680"/>
          </a:xfrm>
          <a:prstGeom prst="round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83878" y="1517904"/>
            <a:ext cx="329184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FASE 3 · Tahun 4–5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183878" y="1828800"/>
            <a:ext cx="3291840" cy="411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800" b="1">
                <a:solidFill>
                  <a:srgbClr val="FFFFFF"/>
                </a:solidFill>
                <a:latin typeface="Calibri"/>
              </a:rPr>
              <a:t>Scale-Up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183878" y="2514600"/>
            <a:ext cx="3246120" cy="4114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4000"/>
              </a:lnSpc>
              <a:spcAft>
                <a:spcPts val="1000"/>
              </a:spcAft>
            </a:pPr>
            <a:r>
              <a:rPr sz="1250" b="1">
                <a:solidFill>
                  <a:srgbClr val="10B981"/>
                </a:solidFill>
                <a:latin typeface="Calibri"/>
              </a:rPr>
              <a:t>—  </a:t>
            </a:r>
            <a:r>
              <a:rPr sz="1250" b="0">
                <a:solidFill>
                  <a:srgbClr val="1F2A37"/>
                </a:solidFill>
                <a:latin typeface="Calibri"/>
              </a:rPr>
              <a:t>Penetrasi nasional aset prioritas</a:t>
            </a:r>
          </a:p>
          <a:p>
            <a:pPr algn="l">
              <a:lnSpc>
                <a:spcPct val="104000"/>
              </a:lnSpc>
              <a:spcAft>
                <a:spcPts val="1000"/>
              </a:spcAft>
            </a:pPr>
            <a:r>
              <a:rPr sz="1250" b="1">
                <a:solidFill>
                  <a:srgbClr val="10B981"/>
                </a:solidFill>
                <a:latin typeface="Calibri"/>
              </a:rPr>
              <a:t>—  </a:t>
            </a:r>
            <a:r>
              <a:rPr sz="1250" b="0">
                <a:solidFill>
                  <a:srgbClr val="1F2A37"/>
                </a:solidFill>
                <a:latin typeface="Calibri"/>
              </a:rPr>
              <a:t>Produk data/benchmarking energi</a:t>
            </a:r>
          </a:p>
          <a:p>
            <a:pPr algn="l">
              <a:lnSpc>
                <a:spcPct val="104000"/>
              </a:lnSpc>
              <a:spcAft>
                <a:spcPts val="1000"/>
              </a:spcAft>
            </a:pPr>
            <a:r>
              <a:rPr sz="1250" b="1">
                <a:solidFill>
                  <a:srgbClr val="10B981"/>
                </a:solidFill>
                <a:latin typeface="Calibri"/>
              </a:rPr>
              <a:t>—  </a:t>
            </a:r>
            <a:r>
              <a:rPr sz="1250" b="0">
                <a:solidFill>
                  <a:srgbClr val="1F2A37"/>
                </a:solidFill>
                <a:latin typeface="Calibri"/>
              </a:rPr>
              <a:t>Ekspansi regional ASEAN</a:t>
            </a:r>
          </a:p>
          <a:p>
            <a:pPr algn="l">
              <a:lnSpc>
                <a:spcPct val="104000"/>
              </a:lnSpc>
              <a:spcAft>
                <a:spcPts val="1000"/>
              </a:spcAft>
            </a:pPr>
            <a:r>
              <a:rPr sz="1250" b="1">
                <a:solidFill>
                  <a:srgbClr val="10B981"/>
                </a:solidFill>
                <a:latin typeface="Calibri"/>
              </a:rPr>
              <a:t>—  </a:t>
            </a:r>
            <a:r>
              <a:rPr sz="1250" b="0">
                <a:solidFill>
                  <a:srgbClr val="1F2A37"/>
                </a:solidFill>
                <a:latin typeface="Calibri"/>
              </a:rPr>
              <a:t>Spin-off unit bisnis PLN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6304" cy="10789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"/>
            <a:ext cx="10058400" cy="2926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59E0B"/>
                </a:solidFill>
                <a:latin typeface="Calibri"/>
              </a:rPr>
              <a:t>SECTION D · BUSINESS &amp; EXECUTION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"/>
            <a:ext cx="10515600" cy="56692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500" b="1">
                <a:solidFill>
                  <a:srgbClr val="1F2A37"/>
                </a:solidFill>
                <a:latin typeface="Calibri"/>
              </a:rPr>
              <a:t>Implementation Roadmap &amp; Resources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384048"/>
            <a:ext cx="914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64748B"/>
                </a:solidFill>
                <a:latin typeface="Calibri"/>
              </a:rPr>
              <a:t>15 /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36576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900" b="0">
                <a:solidFill>
                  <a:srgbClr val="64748B"/>
                </a:solidFill>
                <a:latin typeface="Calibri"/>
              </a:rPr>
              <a:t>EnVisor.AI  ·  Innovation Gateway 2026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" y="1371600"/>
            <a:ext cx="11201400" cy="457200"/>
          </a:xfrm>
          <a:prstGeom prst="round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76072" y="1426464"/>
            <a:ext cx="128016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FFFFF"/>
                </a:solidFill>
                <a:latin typeface="Calibri"/>
              </a:rPr>
              <a:t>Fase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56232" y="1426464"/>
            <a:ext cx="137160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FFFFF"/>
                </a:solidFill>
                <a:latin typeface="Calibri"/>
              </a:rPr>
              <a:t>Periode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27832" y="1426464"/>
            <a:ext cx="393192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FFFFF"/>
                </a:solidFill>
                <a:latin typeface="Calibri"/>
              </a:rPr>
              <a:t>Aktivitas Utama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59752" y="1426464"/>
            <a:ext cx="265176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FFFFF"/>
                </a:solidFill>
                <a:latin typeface="Calibri"/>
              </a:rPr>
              <a:t>Output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811512" y="1426464"/>
            <a:ext cx="192024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FFFFF"/>
                </a:solidFill>
                <a:latin typeface="Calibri"/>
              </a:rPr>
              <a:t>Resource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02920" y="1901952"/>
            <a:ext cx="1120140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94360" y="1901952"/>
            <a:ext cx="128016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F1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74520" y="1901952"/>
            <a:ext cx="137160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Q1–Q2 Y1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46120" y="1901952"/>
            <a:ext cx="393192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MVP industri + pilot ThermoVision 1 gardu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78040" y="1901952"/>
            <a:ext cx="265176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Model v1, hasil pilot, LOI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829800" y="1901952"/>
            <a:ext cx="192024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AI eng, 1 unit PLN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02920" y="2798064"/>
            <a:ext cx="1120140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94360" y="2798064"/>
            <a:ext cx="128016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F2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20" y="2798064"/>
            <a:ext cx="137160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Q3–Q4 Y1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46120" y="2798064"/>
            <a:ext cx="393192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Validasi &amp; iterasi, akuisisi 10 pelanggan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178040" y="2798064"/>
            <a:ext cx="265176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Unit economics, playbook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829800" y="2798064"/>
            <a:ext cx="192024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Sales, cloud, hardware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02920" y="3694176"/>
            <a:ext cx="1120140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94360" y="3694176"/>
            <a:ext cx="128016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F3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874520" y="3694176"/>
            <a:ext cx="137160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Y2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46120" y="3694176"/>
            <a:ext cx="393192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Roll-out drone + AR, platform multi-tenant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78040" y="3694176"/>
            <a:ext cx="265176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Platform GA, 50+ aset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829800" y="3694176"/>
            <a:ext cx="192024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Tim produk, mitra vision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502920" y="4590288"/>
            <a:ext cx="1120140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94360" y="4590288"/>
            <a:ext cx="128016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F4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874520" y="4590288"/>
            <a:ext cx="137160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Y3–Y5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246120" y="4590288"/>
            <a:ext cx="393192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Skala nasional + ekspansi produk data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78040" y="4590288"/>
            <a:ext cx="265176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Penetrasi, spin-off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829800" y="4590288"/>
            <a:ext cx="1920240" cy="841248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Unit bisnis, CAPEX skala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02920" y="5623560"/>
            <a:ext cx="1115568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F59E0B"/>
                </a:solidFill>
                <a:latin typeface="Calibri"/>
              </a:rPr>
              <a:t>Critical path: </a:t>
            </a:r>
            <a:r>
              <a:rPr sz="1250" b="0">
                <a:solidFill>
                  <a:srgbClr val="1F2A37"/>
                </a:solidFill>
                <a:latin typeface="Calibri"/>
              </a:rPr>
              <a:t>akurasi model pilot (go/no-go F2) · kesiapan data aset PLN · perizinan drone. Investasi awal ~Rp 30 M (seed).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6304" cy="10789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"/>
            <a:ext cx="10058400" cy="2926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59E0B"/>
                </a:solidFill>
                <a:latin typeface="Calibri"/>
              </a:rPr>
              <a:t>SECTION E · VALUE &amp; RISK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"/>
            <a:ext cx="10515600" cy="56692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500" b="1">
                <a:solidFill>
                  <a:srgbClr val="1F2A37"/>
                </a:solidFill>
                <a:latin typeface="Calibri"/>
              </a:rPr>
              <a:t>Financial Projections &amp; Risk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384048"/>
            <a:ext cx="914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64748B"/>
                </a:solidFill>
                <a:latin typeface="Calibri"/>
              </a:rPr>
              <a:t>16 /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36576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900" b="0">
                <a:solidFill>
                  <a:srgbClr val="64748B"/>
                </a:solidFill>
                <a:latin typeface="Calibri"/>
              </a:rPr>
              <a:t>EnVisor.AI  ·  Innovation Gateway 2026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" y="1371600"/>
            <a:ext cx="6400800" cy="457200"/>
          </a:xfrm>
          <a:prstGeom prst="round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1426464"/>
            <a:ext cx="182880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FFFFF"/>
                </a:solidFill>
                <a:latin typeface="Calibri"/>
              </a:rPr>
              <a:t>Rp Miliar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77440" y="1426464"/>
            <a:ext cx="91440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FFFFF"/>
                </a:solidFill>
                <a:latin typeface="Calibri"/>
              </a:rPr>
              <a:t>Y1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91840" y="1426464"/>
            <a:ext cx="91440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FFFFF"/>
                </a:solidFill>
                <a:latin typeface="Calibri"/>
              </a:rPr>
              <a:t>Y2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06240" y="1426464"/>
            <a:ext cx="91440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FFFFF"/>
                </a:solidFill>
                <a:latin typeface="Calibri"/>
              </a:rPr>
              <a:t>Y3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20640" y="1426464"/>
            <a:ext cx="91440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FFFFF"/>
                </a:solidFill>
                <a:latin typeface="Calibri"/>
              </a:rPr>
              <a:t>Y4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35040" y="1426464"/>
            <a:ext cx="91440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FFFFF"/>
                </a:solidFill>
                <a:latin typeface="Calibri"/>
              </a:rPr>
              <a:t>Y5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02920" y="1901952"/>
            <a:ext cx="6400800" cy="54864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94360" y="1901952"/>
            <a:ext cx="18288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Revenue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331720" y="1901952"/>
            <a:ext cx="9144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46120" y="1901952"/>
            <a:ext cx="9144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18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60520" y="1901952"/>
            <a:ext cx="9144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55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74920" y="1901952"/>
            <a:ext cx="9144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120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89320" y="1901952"/>
            <a:ext cx="9144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220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02920" y="2505456"/>
            <a:ext cx="6400800" cy="54864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94360" y="2505456"/>
            <a:ext cx="18288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Cost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331720" y="2505456"/>
            <a:ext cx="9144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46120" y="2505456"/>
            <a:ext cx="9144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22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60520" y="2505456"/>
            <a:ext cx="9144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48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74920" y="2505456"/>
            <a:ext cx="9144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92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89320" y="2505456"/>
            <a:ext cx="9144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150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02920" y="3108960"/>
            <a:ext cx="6400800" cy="54864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94360" y="3108960"/>
            <a:ext cx="18288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F2A37"/>
                </a:solidFill>
                <a:latin typeface="Calibri"/>
              </a:rPr>
              <a:t>EBITDA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331720" y="3108960"/>
            <a:ext cx="9144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EF4444"/>
                </a:solidFill>
                <a:latin typeface="Calibri"/>
              </a:rPr>
              <a:t>(5)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246120" y="3108960"/>
            <a:ext cx="9144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EF4444"/>
                </a:solidFill>
                <a:latin typeface="Calibri"/>
              </a:rPr>
              <a:t>(4)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60520" y="3108960"/>
            <a:ext cx="9144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0B981"/>
                </a:solidFill>
                <a:latin typeface="Calibri"/>
              </a:rPr>
              <a:t>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074920" y="3108960"/>
            <a:ext cx="9144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0B981"/>
                </a:solidFill>
                <a:latin typeface="Calibri"/>
              </a:rPr>
              <a:t>28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989320" y="3108960"/>
            <a:ext cx="914400" cy="5486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0B981"/>
                </a:solidFill>
                <a:latin typeface="Calibri"/>
              </a:rPr>
              <a:t>70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502920" y="3977639"/>
            <a:ext cx="1508760" cy="1005840"/>
          </a:xfrm>
          <a:prstGeom prst="round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02920" y="4114800"/>
            <a:ext cx="150876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700" b="1">
                <a:solidFill>
                  <a:srgbClr val="F59E0B"/>
                </a:solidFill>
                <a:latin typeface="Calibri"/>
              </a:rPr>
              <a:t>Th-3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02920" y="4590288"/>
            <a:ext cx="15087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100" b="0">
                <a:solidFill>
                  <a:srgbClr val="E2E8F0"/>
                </a:solidFill>
                <a:latin typeface="Calibri"/>
              </a:rPr>
              <a:t>Break-even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2103120" y="3977639"/>
            <a:ext cx="1508760" cy="1005840"/>
          </a:xfrm>
          <a:prstGeom prst="round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2103120" y="4114800"/>
            <a:ext cx="150876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700" b="1">
                <a:solidFill>
                  <a:srgbClr val="F59E0B"/>
                </a:solidFill>
                <a:latin typeface="Calibri"/>
              </a:rPr>
              <a:t>~3,8 thn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103120" y="4590288"/>
            <a:ext cx="15087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100" b="0">
                <a:solidFill>
                  <a:srgbClr val="E2E8F0"/>
                </a:solidFill>
                <a:latin typeface="Calibri"/>
              </a:rPr>
              <a:t>Payback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3703320" y="3977639"/>
            <a:ext cx="1508760" cy="1005840"/>
          </a:xfrm>
          <a:prstGeom prst="round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3703320" y="4114800"/>
            <a:ext cx="150876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700" b="1">
                <a:solidFill>
                  <a:srgbClr val="F59E0B"/>
                </a:solidFill>
                <a:latin typeface="Calibri"/>
              </a:rPr>
              <a:t>&gt;28%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703320" y="4590288"/>
            <a:ext cx="15087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100" b="0">
                <a:solidFill>
                  <a:srgbClr val="E2E8F0"/>
                </a:solidFill>
                <a:latin typeface="Calibri"/>
              </a:rPr>
              <a:t>IRR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5303520" y="3977639"/>
            <a:ext cx="1508760" cy="1005840"/>
          </a:xfrm>
          <a:prstGeom prst="round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303520" y="4114800"/>
            <a:ext cx="150876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700" b="1">
                <a:solidFill>
                  <a:srgbClr val="F59E0B"/>
                </a:solidFill>
                <a:latin typeface="Calibri"/>
              </a:rPr>
              <a:t>Rp 30 M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303520" y="4590288"/>
            <a:ext cx="15087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100" b="0">
                <a:solidFill>
                  <a:srgbClr val="E2E8F0"/>
                </a:solidFill>
                <a:latin typeface="Calibri"/>
              </a:rPr>
              <a:t>Seed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7223760" y="1371600"/>
            <a:ext cx="4480560" cy="425196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7424927" y="1481328"/>
            <a:ext cx="4114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500" b="1">
                <a:solidFill>
                  <a:srgbClr val="EF4444"/>
                </a:solidFill>
                <a:latin typeface="Calibri"/>
              </a:rPr>
              <a:t>Risk &amp; Mitigation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424927" y="1965960"/>
            <a:ext cx="416052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1F2A37"/>
                </a:solidFill>
                <a:latin typeface="Calibri"/>
              </a:rPr>
              <a:t>Akurasi AI (H impact)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424927" y="2240280"/>
            <a:ext cx="416052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100" b="0">
                <a:solidFill>
                  <a:srgbClr val="64748B"/>
                </a:solidFill>
                <a:latin typeface="Calibri"/>
              </a:rPr>
              <a:t>Pilot bertahap, human-in-the-loop, continuous training.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424927" y="2862072"/>
            <a:ext cx="416052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1F2A37"/>
                </a:solidFill>
                <a:latin typeface="Calibri"/>
              </a:rPr>
              <a:t>Adopsi (M)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424927" y="3136392"/>
            <a:ext cx="416052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100" b="0">
                <a:solidFill>
                  <a:srgbClr val="64748B"/>
                </a:solidFill>
                <a:latin typeface="Calibri"/>
              </a:rPr>
              <a:t>AR sebagai alat bantu, bukti ROI dari pilot.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424927" y="3758184"/>
            <a:ext cx="416052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1F2A37"/>
                </a:solidFill>
                <a:latin typeface="Calibri"/>
              </a:rPr>
              <a:t>Regulasi drone/K3 (M)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424927" y="4032504"/>
            <a:ext cx="416052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100" b="0">
                <a:solidFill>
                  <a:srgbClr val="64748B"/>
                </a:solidFill>
                <a:latin typeface="Calibri"/>
              </a:rPr>
              <a:t>Kepatuhan AirNav &amp; K3, sertifikasi, KBLI, SMAP ISO 37001.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424927" y="4654296"/>
            <a:ext cx="416052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1F2A37"/>
                </a:solidFill>
                <a:latin typeface="Calibri"/>
              </a:rPr>
              <a:t>Keamanan data (M)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424927" y="4928616"/>
            <a:ext cx="416052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100" b="0">
                <a:solidFill>
                  <a:srgbClr val="64748B"/>
                </a:solidFill>
                <a:latin typeface="Calibri"/>
              </a:rPr>
              <a:t>Enkripsi, edge inference, UU PDP; foto konsumen tak disimpan.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02920" y="5212080"/>
            <a:ext cx="64008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200" b="1">
                <a:solidFill>
                  <a:srgbClr val="F59E0B"/>
                </a:solidFill>
                <a:latin typeface="Calibri"/>
              </a:rPr>
              <a:t>Strategic impact: </a:t>
            </a:r>
            <a:r>
              <a:rPr sz="1150" b="0">
                <a:solidFill>
                  <a:srgbClr val="1F2A37"/>
                </a:solidFill>
                <a:latin typeface="Calibri"/>
              </a:rPr>
              <a:t>PLN pionir AI energy intelligence; reduksi emisi &amp; susut; capability &amp; IP baru.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6304" cy="10789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"/>
            <a:ext cx="10058400" cy="2926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59E0B"/>
                </a:solidFill>
                <a:latin typeface="Calibri"/>
              </a:rPr>
              <a:t>SECTION F · TEAM &amp; CLOSING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"/>
            <a:ext cx="10515600" cy="56692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500" b="1">
                <a:solidFill>
                  <a:srgbClr val="1F2A37"/>
                </a:solidFill>
                <a:latin typeface="Calibri"/>
              </a:rPr>
              <a:t>Tim Inovasi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384048"/>
            <a:ext cx="914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64748B"/>
                </a:solidFill>
                <a:latin typeface="Calibri"/>
              </a:rPr>
              <a:t>17 /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36576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900" b="0">
                <a:solidFill>
                  <a:srgbClr val="64748B"/>
                </a:solidFill>
                <a:latin typeface="Calibri"/>
              </a:rPr>
              <a:t>EnVisor.AI  ·  Innovation Gateway 2026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" y="1463040"/>
            <a:ext cx="3611880" cy="3291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1801368" y="1783080"/>
            <a:ext cx="1005840" cy="1005840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801368" y="1965960"/>
            <a:ext cx="100584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3000" b="1">
                <a:solidFill>
                  <a:srgbClr val="FFFFFF"/>
                </a:solidFill>
                <a:latin typeface="Calibri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2926080"/>
            <a:ext cx="324612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600" b="1">
                <a:solidFill>
                  <a:srgbClr val="1F2A37"/>
                </a:solidFill>
                <a:latin typeface="Calibri"/>
              </a:rPr>
              <a:t>Business Lead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3291840"/>
            <a:ext cx="324612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F59E0B"/>
                </a:solidFill>
                <a:latin typeface="Calibri"/>
              </a:rPr>
              <a:t>&lt;Nama&gt;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3657600"/>
            <a:ext cx="324612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10000"/>
              </a:lnSpc>
              <a:spcAft>
                <a:spcPts val="400"/>
              </a:spcAft>
            </a:pPr>
            <a:r>
              <a:rPr sz="1200" b="0">
                <a:solidFill>
                  <a:srgbClr val="64748B"/>
                </a:solidFill>
                <a:latin typeface="Calibri"/>
              </a:rPr>
              <a:t>Strategi bisnis, GTM, kemitraan PLN Group.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251959" y="1463040"/>
            <a:ext cx="3611880" cy="3291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5550407" y="1783080"/>
            <a:ext cx="1005840" cy="1005840"/>
          </a:xfrm>
          <a:prstGeom prst="roundRect">
            <a:avLst/>
          </a:prstGeom>
          <a:solidFill>
            <a:srgbClr val="06B6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550407" y="1965960"/>
            <a:ext cx="100584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3000" b="1">
                <a:solidFill>
                  <a:srgbClr val="FFFFFF"/>
                </a:solidFill>
                <a:latin typeface="Calibri"/>
              </a:rPr>
              <a:t>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34839" y="2926080"/>
            <a:ext cx="324612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600" b="1">
                <a:solidFill>
                  <a:srgbClr val="1F2A37"/>
                </a:solidFill>
                <a:latin typeface="Calibri"/>
              </a:rPr>
              <a:t>Tech / AI Lead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34839" y="3291840"/>
            <a:ext cx="324612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06B6D4"/>
                </a:solidFill>
                <a:latin typeface="Calibri"/>
              </a:rPr>
              <a:t>&lt;Nama&gt;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34839" y="3657600"/>
            <a:ext cx="324612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10000"/>
              </a:lnSpc>
              <a:spcAft>
                <a:spcPts val="400"/>
              </a:spcAft>
            </a:pPr>
            <a:r>
              <a:rPr sz="1200" b="0">
                <a:solidFill>
                  <a:srgbClr val="64748B"/>
                </a:solidFill>
                <a:latin typeface="Calibri"/>
              </a:rPr>
              <a:t>Arsitektur AI vision, model, &amp; platform.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000998" y="1463040"/>
            <a:ext cx="3611880" cy="3291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9299446" y="1783080"/>
            <a:ext cx="1005840" cy="1005840"/>
          </a:xfrm>
          <a:prstGeom prst="round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299446" y="1965960"/>
            <a:ext cx="100584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3000" b="1">
                <a:solidFill>
                  <a:srgbClr val="FFFFFF"/>
                </a:solidFill>
                <a:latin typeface="Calibri"/>
              </a:rPr>
              <a:t>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83878" y="2926080"/>
            <a:ext cx="324612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600" b="1">
                <a:solidFill>
                  <a:srgbClr val="1F2A37"/>
                </a:solidFill>
                <a:latin typeface="Calibri"/>
              </a:rPr>
              <a:t>Market / Ops Lead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83878" y="3291840"/>
            <a:ext cx="324612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50" b="1">
                <a:solidFill>
                  <a:srgbClr val="10B981"/>
                </a:solidFill>
                <a:latin typeface="Calibri"/>
              </a:rPr>
              <a:t>&lt;Nama&gt;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183878" y="3657600"/>
            <a:ext cx="324612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10000"/>
              </a:lnSpc>
              <a:spcAft>
                <a:spcPts val="400"/>
              </a:spcAft>
            </a:pPr>
            <a:r>
              <a:rPr sz="1200" b="0">
                <a:solidFill>
                  <a:srgbClr val="64748B"/>
                </a:solidFill>
                <a:latin typeface="Calibri"/>
              </a:rPr>
              <a:t>Riset pasar, pilot, operasional lapangan.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02920" y="5120640"/>
            <a:ext cx="109728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Kekuatan tim: </a:t>
            </a:r>
            <a:r>
              <a:rPr sz="1300" b="0">
                <a:solidFill>
                  <a:srgbClr val="1F2A37"/>
                </a:solidFill>
                <a:latin typeface="Calibri"/>
              </a:rPr>
              <a:t>kombinasi komplementer Bisnis × Teknis × Pasar — siap eksekusi dari pilot hingga scale-up.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731520"/>
            <a:ext cx="10058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F59E0B"/>
                </a:solidFill>
                <a:latin typeface="Calibri"/>
              </a:rPr>
              <a:t>CLOSING / CALL TO ACTION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280160"/>
            <a:ext cx="10698480" cy="12801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Aft>
                <a:spcPts val="400"/>
              </a:spcAft>
            </a:pPr>
            <a:r>
              <a:rPr sz="3800" b="1">
                <a:solidFill>
                  <a:srgbClr val="FFFFFF"/>
                </a:solidFill>
                <a:latin typeface="Calibri"/>
              </a:rPr>
              <a:t>Satu mesin AI vision —</a:t>
            </a:r>
          </a:p>
          <a:p>
            <a:pPr algn="l">
              <a:lnSpc>
                <a:spcPct val="102000"/>
              </a:lnSpc>
              <a:spcAft>
                <a:spcPts val="400"/>
              </a:spcAft>
            </a:pPr>
            <a:r>
              <a:rPr sz="3800" b="1">
                <a:solidFill>
                  <a:srgbClr val="F59E0B"/>
                </a:solidFill>
                <a:latin typeface="Calibri"/>
              </a:rPr>
              <a:t>dari rumah ke gardu induk.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3520440" cy="13716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F59E0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32688" y="3108960"/>
            <a:ext cx="3200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PROBLEM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32688" y="3493008"/>
            <a:ext cx="320040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sz="1250" b="0">
                <a:solidFill>
                  <a:srgbClr val="E2E8F0"/>
                </a:solidFill>
                <a:latin typeface="Calibri"/>
              </a:rPr>
              <a:t>Listrik tak terukur &amp; aset rusak tanpa deteksi dini.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89120" y="2926080"/>
            <a:ext cx="3520440" cy="13716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F59E0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90288" y="3108960"/>
            <a:ext cx="3200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SOLUTION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90288" y="3493008"/>
            <a:ext cx="320040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sz="1250" b="0">
                <a:solidFill>
                  <a:srgbClr val="E2E8F0"/>
                </a:solidFill>
                <a:latin typeface="Calibri"/>
              </a:rPr>
              <a:t>AI vision dua-lini: EnVisor Home + EnVisor Industri.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46720" y="2926080"/>
            <a:ext cx="3520440" cy="13716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F59E0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47888" y="3108960"/>
            <a:ext cx="3200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VALUE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47888" y="3493008"/>
            <a:ext cx="320040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sz="1250" b="0">
                <a:solidFill>
                  <a:srgbClr val="E2E8F0"/>
                </a:solidFill>
                <a:latin typeface="Calibri"/>
              </a:rPr>
              <a:t>TAM Rp 11,4 T · SOM Rp 225 M · IRR &gt;28%.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663440"/>
            <a:ext cx="10698480" cy="8229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1">
                <a:solidFill>
                  <a:srgbClr val="F59E0B"/>
                </a:solidFill>
                <a:latin typeface="Calibri"/>
              </a:rPr>
              <a:t>Why Now: </a:t>
            </a:r>
            <a:r>
              <a:rPr sz="1400" b="0">
                <a:solidFill>
                  <a:srgbClr val="FFFFFF"/>
                </a:solidFill>
                <a:latin typeface="Calibri"/>
              </a:rPr>
              <a:t>AI vision matang &amp; murah, momentum NZE 2060.   </a:t>
            </a:r>
            <a:r>
              <a:rPr sz="1400" b="1">
                <a:solidFill>
                  <a:srgbClr val="F59E0B"/>
                </a:solidFill>
                <a:latin typeface="Calibri"/>
              </a:rPr>
              <a:t>Why Us: </a:t>
            </a:r>
            <a:r>
              <a:rPr sz="1400" b="0">
                <a:solidFill>
                  <a:srgbClr val="FFFFFF"/>
                </a:solidFill>
                <a:latin typeface="Calibri"/>
              </a:rPr>
              <a:t>aset &amp; data PLN + produk live yang sudah berjalan.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31520" y="5577840"/>
            <a:ext cx="10698480" cy="640080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1520" y="5669280"/>
            <a:ext cx="1069848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400" b="1">
                <a:solidFill>
                  <a:srgbClr val="0F172A"/>
                </a:solidFill>
                <a:latin typeface="Calibri"/>
              </a:rPr>
              <a:t>ASK: dukungan panel untuk lanjut ke bootcamp &amp; pendanaan pilot.   ·   envisor.ai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6304" cy="10789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"/>
            <a:ext cx="10058400" cy="2926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59E0B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"/>
            <a:ext cx="10515600" cy="56692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500" b="1">
                <a:solidFill>
                  <a:srgbClr val="1F2A37"/>
                </a:solidFill>
                <a:latin typeface="Calibri"/>
              </a:rPr>
              <a:t>Ringkasan Eksekutif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384048"/>
            <a:ext cx="914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64748B"/>
                </a:solidFill>
                <a:latin typeface="Calibri"/>
              </a:rPr>
              <a:t>2 /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36576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900" b="0">
                <a:solidFill>
                  <a:srgbClr val="64748B"/>
                </a:solidFill>
                <a:latin typeface="Calibri"/>
              </a:rPr>
              <a:t>EnVisor.AI  ·  Innovation Gateway 2026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" y="1325880"/>
            <a:ext cx="3611880" cy="1481328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02920" y="1325880"/>
            <a:ext cx="64008" cy="1481328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04088" y="1472184"/>
            <a:ext cx="3246120" cy="12070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500" b="1">
                <a:solidFill>
                  <a:srgbClr val="EF4444"/>
                </a:solidFill>
                <a:latin typeface="Calibri"/>
              </a:rPr>
              <a:t>PROBLEM / OPPORTUNITY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Rumah tangga &amp; industri kehilangan uang dari listrik tak terukur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dan aset kelistrikan yang rusak tanpa terdeteksi dini.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97680" y="1325880"/>
            <a:ext cx="3611880" cy="1481328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297680" y="1325880"/>
            <a:ext cx="64008" cy="1481328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98848" y="1472184"/>
            <a:ext cx="3246120" cy="12070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500" b="1">
                <a:solidFill>
                  <a:srgbClr val="F59E0B"/>
                </a:solidFill>
                <a:latin typeface="Calibri"/>
              </a:rPr>
              <a:t>SOLUTION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Platform AI vision dua-lini: EnVisor Home (audit foto) +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EnVisor Industri (inspeksi aset &amp; efisiensi energi).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92440" y="1325880"/>
            <a:ext cx="3611880" cy="1481328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92440" y="1325880"/>
            <a:ext cx="64008" cy="1481328"/>
          </a:xfrm>
          <a:prstGeom prst="rect">
            <a:avLst/>
          </a:prstGeom>
          <a:solidFill>
            <a:srgbClr val="06B6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93608" y="1472184"/>
            <a:ext cx="3246120" cy="12070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500" b="1">
                <a:solidFill>
                  <a:srgbClr val="06B6D4"/>
                </a:solidFill>
                <a:latin typeface="Calibri"/>
              </a:rPr>
              <a:t>TARGET CUSTOMER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84 jt+ rumah tangga; unit operasional PLN;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pelanggan industri besar &amp; kawasan industri.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02920" y="3008376"/>
            <a:ext cx="3611880" cy="1481328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02920" y="3008376"/>
            <a:ext cx="64008" cy="1481328"/>
          </a:xfrm>
          <a:prstGeom prst="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04088" y="3154680"/>
            <a:ext cx="3246120" cy="12070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500" b="1">
                <a:solidFill>
                  <a:srgbClr val="10B981"/>
                </a:solidFill>
                <a:latin typeface="Calibri"/>
              </a:rPr>
              <a:t>BUSINESS VALUE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TAM Rp 11,4 T · SAM Rp 3,4 T · SOM Rp 225 M (5 thn)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Revenue Y5 ~Rp 220 M · IRR &gt;28% · payback ~3,8 thn.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297680" y="3008376"/>
            <a:ext cx="3611880" cy="1481328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297680" y="3008376"/>
            <a:ext cx="64008" cy="1481328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498848" y="3154680"/>
            <a:ext cx="3246120" cy="12070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500" b="1">
                <a:solidFill>
                  <a:srgbClr val="F59E0B"/>
                </a:solidFill>
                <a:latin typeface="Calibri"/>
              </a:rPr>
              <a:t>TRACTION &amp; TIMELINE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EnVisor Home sudah live (PWA + AI vision).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GTM 3 fase: Validasi → Ekspansi → Scale-Up.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092440" y="3008376"/>
            <a:ext cx="3611880" cy="1481328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092440" y="3008376"/>
            <a:ext cx="64008" cy="1481328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293608" y="3154680"/>
            <a:ext cx="3246120" cy="12070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500" b="1">
                <a:solidFill>
                  <a:srgbClr val="EF4444"/>
                </a:solidFill>
                <a:latin typeface="Calibri"/>
              </a:rPr>
              <a:t>WHY NOW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AI vision matang &amp; cost-competitive; agenda NZE 2060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&amp; digitalisasi PLN; tekanan efisiensi energi industri.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02920" y="5532120"/>
            <a:ext cx="11201400" cy="566928"/>
          </a:xfrm>
          <a:prstGeom prst="round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31520" y="5596128"/>
            <a:ext cx="10972800" cy="4572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Elevator pitch:  </a:t>
            </a:r>
            <a:r>
              <a:rPr sz="1300" b="0">
                <a:solidFill>
                  <a:srgbClr val="FFFFFF"/>
                </a:solidFill>
                <a:latin typeface="Calibri"/>
              </a:rPr>
              <a:t>Satu mesin AI vision — dari foto kulkas di dapur hingga hotspot di gardu induk — mencegah biaya &amp; gangguan sebelum terjadi.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6304" cy="10789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"/>
            <a:ext cx="10058400" cy="2926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59E0B"/>
                </a:solidFill>
                <a:latin typeface="Calibri"/>
              </a:rPr>
              <a:t>SECTION A · PROBLEM &amp; OPPORTUNITY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"/>
            <a:ext cx="10515600" cy="56692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500" b="1">
                <a:solidFill>
                  <a:srgbClr val="1F2A37"/>
                </a:solidFill>
                <a:latin typeface="Calibri"/>
              </a:rPr>
              <a:t>Problem / Opportunity Statement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384048"/>
            <a:ext cx="914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64748B"/>
                </a:solidFill>
                <a:latin typeface="Calibri"/>
              </a:rPr>
              <a:t>3 /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36576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900" b="0">
                <a:solidFill>
                  <a:srgbClr val="64748B"/>
                </a:solidFill>
                <a:latin typeface="Calibri"/>
              </a:rPr>
              <a:t>EnVisor.AI  ·  Innovation Gateway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280160"/>
            <a:ext cx="10972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Evidence → Pain → Consequence → Opportunity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2920" y="1783080"/>
            <a:ext cx="5486400" cy="182880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02920" y="1783080"/>
            <a:ext cx="64008" cy="18288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04088" y="1929384"/>
            <a:ext cx="5120640" cy="1554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500" b="1">
                <a:solidFill>
                  <a:srgbClr val="F59E0B"/>
                </a:solidFill>
                <a:latin typeface="Calibri"/>
              </a:rPr>
              <a:t>1 · EVIDENCE (data)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89,1 jt pelanggan PLN (2023, +4,1% YoY).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Segmen industri = 30,7% konsumsi (88.588 GWh).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558.994 trafo distribusi; ribuan gardu &amp; km jaringan.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Pasar global machine vision ~USD 16 M (2025).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172200" y="1783080"/>
            <a:ext cx="5532120" cy="182880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72200" y="1783080"/>
            <a:ext cx="64008" cy="182880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73368" y="1929384"/>
            <a:ext cx="5166360" cy="1554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500" b="1">
                <a:solidFill>
                  <a:srgbClr val="EF4444"/>
                </a:solidFill>
                <a:latin typeface="Calibri"/>
              </a:rPr>
              <a:t>2 · PAIN (pelanggan)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RT tak tahu perangkat penyebab tagihan mahal.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Audit energi profesional mahal → tak terjangkau massal.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Inspeksi aset masih manual &amp; terjadwal.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Hotspot / degradasi isolasi sering terlewat.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02920" y="3794760"/>
            <a:ext cx="5486400" cy="182880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2920" y="3794760"/>
            <a:ext cx="64008" cy="182880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04088" y="3941064"/>
            <a:ext cx="5120640" cy="1554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500" b="1">
                <a:solidFill>
                  <a:srgbClr val="EF4444"/>
                </a:solidFill>
                <a:latin typeface="Calibri"/>
              </a:rPr>
              <a:t>3 · CONSEQUENCE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Susut energi &amp; tagihan anomali tak terjelaskan.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Gangguan tak terduga → SAIDI/SAIFI naik.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Downtime &amp; biaya maintenance reaktif tinggi.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Peluang efisiensi energi industri tak tergarap.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172200" y="3794760"/>
            <a:ext cx="5532120" cy="182880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172200" y="3794760"/>
            <a:ext cx="64008" cy="1828800"/>
          </a:xfrm>
          <a:prstGeom prst="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73368" y="3941064"/>
            <a:ext cx="5166360" cy="1554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500" b="1">
                <a:solidFill>
                  <a:srgbClr val="10B981"/>
                </a:solidFill>
                <a:latin typeface="Calibri"/>
              </a:rPr>
              <a:t>4 · OPPORTUNITY (PLN)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Layanan energy-advisory massal berbasis AI.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Predictive maintenance untuk aset PLN sendiri.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Lini bisnis baru: Inspection &amp; Audit-as-a-Service.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Posisi PLN sebagai pionir AI energy intelligence.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6304" cy="10789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"/>
            <a:ext cx="10058400" cy="2926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59E0B"/>
                </a:solidFill>
                <a:latin typeface="Calibri"/>
              </a:rPr>
              <a:t>SECTION A · PROBLEM &amp; OPPORTUNITY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"/>
            <a:ext cx="10515600" cy="56692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500" b="1">
                <a:solidFill>
                  <a:srgbClr val="1F2A37"/>
                </a:solidFill>
                <a:latin typeface="Calibri"/>
              </a:rPr>
              <a:t>Strategic Alignment dengan PLN &amp; IG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384048"/>
            <a:ext cx="914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64748B"/>
                </a:solidFill>
                <a:latin typeface="Calibri"/>
              </a:rPr>
              <a:t>4 /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36576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900" b="0">
                <a:solidFill>
                  <a:srgbClr val="64748B"/>
                </a:solidFill>
                <a:latin typeface="Calibri"/>
              </a:rPr>
              <a:t>EnVisor.AI  ·  Innovation Gateway 2026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" y="1371600"/>
            <a:ext cx="1120140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02920" y="1371600"/>
            <a:ext cx="64008" cy="841248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1463040"/>
            <a:ext cx="3931920" cy="6858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400" b="1">
                <a:solidFill>
                  <a:srgbClr val="1F2A37"/>
                </a:solidFill>
                <a:latin typeface="Calibri"/>
              </a:rPr>
              <a:t>Transformasi PLN 2.0 — Digitalisasi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0" y="1463040"/>
            <a:ext cx="6766560" cy="6858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AI vision &amp; data sebagai tulang punggung operasi &amp; layanan pelanggan.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02920" y="2322576"/>
            <a:ext cx="1120140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02920" y="2322576"/>
            <a:ext cx="64008" cy="841248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1520" y="2414016"/>
            <a:ext cx="3931920" cy="6858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400" b="1">
                <a:solidFill>
                  <a:srgbClr val="1F2A37"/>
                </a:solidFill>
                <a:latin typeface="Calibri"/>
              </a:rPr>
              <a:t>NZE 2060 &amp; Transisi Energi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54880" y="2414016"/>
            <a:ext cx="6766560" cy="6858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Efisiensi energi industri &amp; rumah tangga menurunkan emisi; mendukung dedieselisasi.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02920" y="3273552"/>
            <a:ext cx="1120140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02920" y="3273552"/>
            <a:ext cx="64008" cy="841248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3364992"/>
            <a:ext cx="3931920" cy="6858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400" b="1">
                <a:solidFill>
                  <a:srgbClr val="1F2A37"/>
                </a:solidFill>
                <a:latin typeface="Calibri"/>
              </a:rPr>
              <a:t>RUPTL &amp; Keandalan Sistem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80" y="3364992"/>
            <a:ext cx="6766560" cy="6858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Predictive maintenance menekan susut &amp; meningkatkan keandalan (SAIDI/SAIFI).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02920" y="4224528"/>
            <a:ext cx="1120140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502920" y="4224528"/>
            <a:ext cx="64008" cy="841248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1520" y="4315968"/>
            <a:ext cx="3931920" cy="6858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400" b="1">
                <a:solidFill>
                  <a:srgbClr val="1F2A37"/>
                </a:solidFill>
                <a:latin typeface="Calibri"/>
              </a:rPr>
              <a:t>Agenda Danantara &amp; Nilai Korporasi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0" y="4315968"/>
            <a:ext cx="6766560" cy="6858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Lini bisnis digital baru bernilai tinggi &amp; scalable bagi PLN Group.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02920" y="5175504"/>
            <a:ext cx="1120140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02920" y="5175504"/>
            <a:ext cx="64008" cy="841248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31520" y="5266944"/>
            <a:ext cx="3931920" cy="6858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400" b="1">
                <a:solidFill>
                  <a:srgbClr val="1F2A37"/>
                </a:solidFill>
                <a:latin typeface="Calibri"/>
              </a:rPr>
              <a:t>Tema IG 2026 — Next-Gen BusDev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54880" y="5266944"/>
            <a:ext cx="6766560" cy="6858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Model bisnis baru (SaaS + as-a-Service) di luar core penjualan kWh.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6304" cy="10789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"/>
            <a:ext cx="10058400" cy="2926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59E0B"/>
                </a:solidFill>
                <a:latin typeface="Calibri"/>
              </a:rPr>
              <a:t>SECTION A · PROBLEM &amp; OPPORTUNITY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"/>
            <a:ext cx="10515600" cy="56692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500" b="1">
                <a:solidFill>
                  <a:srgbClr val="1F2A37"/>
                </a:solidFill>
                <a:latin typeface="Calibri"/>
              </a:rPr>
              <a:t>Why Now — Timing &amp; Urgensi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384048"/>
            <a:ext cx="914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64748B"/>
                </a:solidFill>
                <a:latin typeface="Calibri"/>
              </a:rPr>
              <a:t>5 /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36576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900" b="0">
                <a:solidFill>
                  <a:srgbClr val="64748B"/>
                </a:solidFill>
                <a:latin typeface="Calibri"/>
              </a:rPr>
              <a:t>EnVisor.AI  ·  Innovation Gateway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280160"/>
            <a:ext cx="10972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Trend → Trigger → Window → Cost of Delay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2920" y="1828800"/>
            <a:ext cx="2697480" cy="310896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502920" y="1828800"/>
            <a:ext cx="2697480" cy="566928"/>
          </a:xfrm>
          <a:prstGeom prst="roundRect">
            <a:avLst/>
          </a:prstGeom>
          <a:solidFill>
            <a:srgbClr val="06B6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02920" y="1901952"/>
            <a:ext cx="269748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TREND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2606040"/>
            <a:ext cx="2331720" cy="21945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5000"/>
              </a:lnSpc>
              <a:spcAft>
                <a:spcPts val="400"/>
              </a:spcAft>
            </a:pPr>
            <a:r>
              <a:rPr sz="1300" b="0">
                <a:solidFill>
                  <a:srgbClr val="1F2A37"/>
                </a:solidFill>
                <a:latin typeface="Calibri"/>
              </a:rPr>
              <a:t>AI deep-learning vision matang &amp; makin murah; drone &amp; kamera termal terjangkau.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383280" y="1828800"/>
            <a:ext cx="2697480" cy="310896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3383280" y="1828800"/>
            <a:ext cx="2697480" cy="566928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383280" y="1901952"/>
            <a:ext cx="269748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TRIGGER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66160" y="2606040"/>
            <a:ext cx="2331720" cy="21945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5000"/>
              </a:lnSpc>
              <a:spcAft>
                <a:spcPts val="400"/>
              </a:spcAft>
            </a:pPr>
            <a:r>
              <a:rPr sz="1300" b="0">
                <a:solidFill>
                  <a:srgbClr val="1F2A37"/>
                </a:solidFill>
                <a:latin typeface="Calibri"/>
              </a:rPr>
              <a:t>Mandat digitalisasi PLN, target NZE 2060, &amp; tekanan efisiensi biaya operasi.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63640" y="1828800"/>
            <a:ext cx="2697480" cy="310896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6263640" y="1828800"/>
            <a:ext cx="2697480" cy="566928"/>
          </a:xfrm>
          <a:prstGeom prst="round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263640" y="1901952"/>
            <a:ext cx="269748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WINDOW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606040"/>
            <a:ext cx="2331720" cy="21945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5000"/>
              </a:lnSpc>
              <a:spcAft>
                <a:spcPts val="400"/>
              </a:spcAft>
            </a:pPr>
            <a:r>
              <a:rPr sz="1300" b="0">
                <a:solidFill>
                  <a:srgbClr val="1F2A37"/>
                </a:solidFill>
                <a:latin typeface="Calibri"/>
              </a:rPr>
              <a:t>2–4 tahun first-mover sebelum vendor global &amp; startup masuk pasar Indonesia.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144000" y="1828800"/>
            <a:ext cx="2697480" cy="310896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9144000" y="1828800"/>
            <a:ext cx="2697480" cy="566928"/>
          </a:xfrm>
          <a:prstGeom prst="round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0" y="1901952"/>
            <a:ext cx="269748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COST OF DELAY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326880" y="2606040"/>
            <a:ext cx="2331720" cy="21945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5000"/>
              </a:lnSpc>
              <a:spcAft>
                <a:spcPts val="400"/>
              </a:spcAft>
            </a:pPr>
            <a:r>
              <a:rPr sz="1300" b="0">
                <a:solidFill>
                  <a:srgbClr val="1F2A37"/>
                </a:solidFill>
                <a:latin typeface="Calibri"/>
              </a:rPr>
              <a:t>Susut &amp; gangguan terus berjalan; pesaing menguasai data &amp; standar lebih dulu.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6304" cy="10789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"/>
            <a:ext cx="10058400" cy="2926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59E0B"/>
                </a:solidFill>
                <a:latin typeface="Calibri"/>
              </a:rPr>
              <a:t>SECTION B · SOLUTION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"/>
            <a:ext cx="10515600" cy="56692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500" b="1">
                <a:solidFill>
                  <a:srgbClr val="FFFFFF"/>
                </a:solidFill>
                <a:latin typeface="Calibri"/>
              </a:rPr>
              <a:t>Proposed Solution &amp; Value Proposition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384048"/>
            <a:ext cx="914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64748B"/>
                </a:solidFill>
                <a:latin typeface="Calibri"/>
              </a:rPr>
              <a:t>6 /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36576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900" b="0">
                <a:solidFill>
                  <a:srgbClr val="64748B"/>
                </a:solidFill>
                <a:latin typeface="Calibri"/>
              </a:rPr>
              <a:t>EnVisor.AI  ·  Innovation Gateway 2026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" y="1371600"/>
            <a:ext cx="5486400" cy="429768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F59E0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731520" y="1600200"/>
            <a:ext cx="1737360" cy="384048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100" b="1">
                <a:solidFill>
                  <a:srgbClr val="0F172A"/>
                </a:solidFill>
                <a:latin typeface="Calibri"/>
              </a:rPr>
              <a:t>LIVE · B2C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148840"/>
            <a:ext cx="502920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400" b="1">
                <a:solidFill>
                  <a:srgbClr val="FFFFFF"/>
                </a:solidFill>
                <a:latin typeface="Calibri"/>
              </a:rPr>
              <a:t>EnVisor Home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2697480"/>
            <a:ext cx="50292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Audit Listrik Rumah Berbasis Foto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3200400"/>
            <a:ext cx="4937760" cy="4114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4000"/>
              </a:lnSpc>
              <a:spcAft>
                <a:spcPts val="9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—  </a:t>
            </a:r>
            <a:r>
              <a:rPr sz="1300" b="0">
                <a:solidFill>
                  <a:srgbClr val="E2E8F0"/>
                </a:solidFill>
                <a:latin typeface="Calibri"/>
              </a:rPr>
              <a:t>Foto elektronik → AI deteksi watt &amp; estimasi biaya</a:t>
            </a:r>
          </a:p>
          <a:p>
            <a:pPr algn="l">
              <a:lnSpc>
                <a:spcPct val="104000"/>
              </a:lnSpc>
              <a:spcAft>
                <a:spcPts val="9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—  </a:t>
            </a:r>
            <a:r>
              <a:rPr sz="1300" b="0">
                <a:solidFill>
                  <a:srgbClr val="E2E8F0"/>
                </a:solidFill>
                <a:latin typeface="Calibri"/>
              </a:rPr>
              <a:t>Bandingkan dengan tagihan PLN → deteksi anomali</a:t>
            </a:r>
          </a:p>
          <a:p>
            <a:pPr algn="l">
              <a:lnSpc>
                <a:spcPct val="104000"/>
              </a:lnSpc>
              <a:spcAft>
                <a:spcPts val="9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—  </a:t>
            </a:r>
            <a:r>
              <a:rPr sz="1300" b="0">
                <a:solidFill>
                  <a:srgbClr val="E2E8F0"/>
                </a:solidFill>
                <a:latin typeface="Calibri"/>
              </a:rPr>
              <a:t>Diagnosa &amp; rekomendasi hemat energi otomatis</a:t>
            </a:r>
          </a:p>
          <a:p>
            <a:pPr algn="l">
              <a:lnSpc>
                <a:spcPct val="104000"/>
              </a:lnSpc>
              <a:spcAft>
                <a:spcPts val="9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—  </a:t>
            </a:r>
            <a:r>
              <a:rPr sz="1300" b="0">
                <a:solidFill>
                  <a:srgbClr val="E2E8F0"/>
                </a:solidFill>
                <a:latin typeface="Calibri"/>
              </a:rPr>
              <a:t>Laporan premium Rp 99rb + lead layanan PLN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199632" y="1371600"/>
            <a:ext cx="5486400" cy="429768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06B6D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6428232" y="1600200"/>
            <a:ext cx="2011680" cy="384048"/>
          </a:xfrm>
          <a:prstGeom prst="roundRect">
            <a:avLst/>
          </a:prstGeom>
          <a:solidFill>
            <a:srgbClr val="06B6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100" b="1">
                <a:solidFill>
                  <a:srgbClr val="0F172A"/>
                </a:solidFill>
                <a:latin typeface="Calibri"/>
              </a:rPr>
              <a:t>NEW · B2B/B2G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28232" y="2148840"/>
            <a:ext cx="502920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400" b="1">
                <a:solidFill>
                  <a:srgbClr val="FFFFFF"/>
                </a:solidFill>
                <a:latin typeface="Calibri"/>
              </a:rPr>
              <a:t>EnVisor Industri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28232" y="2697480"/>
            <a:ext cx="50292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06B6D4"/>
                </a:solidFill>
                <a:latin typeface="Calibri"/>
              </a:rPr>
              <a:t>AI Vision Energy &amp; Asset Intelligence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28232" y="3200400"/>
            <a:ext cx="5029200" cy="4114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4000"/>
              </a:lnSpc>
              <a:spcAft>
                <a:spcPts val="900"/>
              </a:spcAft>
            </a:pPr>
            <a:r>
              <a:rPr sz="1300" b="1">
                <a:solidFill>
                  <a:srgbClr val="06B6D4"/>
                </a:solidFill>
                <a:latin typeface="Calibri"/>
              </a:rPr>
              <a:t>—  </a:t>
            </a:r>
            <a:r>
              <a:rPr sz="1300" b="0">
                <a:solidFill>
                  <a:srgbClr val="E2E8F0"/>
                </a:solidFill>
                <a:latin typeface="Calibri"/>
              </a:rPr>
              <a:t>Inspeksi termal+RGB aset dengan AI defect detection</a:t>
            </a:r>
          </a:p>
          <a:p>
            <a:pPr algn="l">
              <a:lnSpc>
                <a:spcPct val="104000"/>
              </a:lnSpc>
              <a:spcAft>
                <a:spcPts val="900"/>
              </a:spcAft>
            </a:pPr>
            <a:r>
              <a:rPr sz="1300" b="1">
                <a:solidFill>
                  <a:srgbClr val="06B6D4"/>
                </a:solidFill>
                <a:latin typeface="Calibri"/>
              </a:rPr>
              <a:t>—  </a:t>
            </a:r>
            <a:r>
              <a:rPr sz="1300" b="0">
                <a:solidFill>
                  <a:srgbClr val="E2E8F0"/>
                </a:solidFill>
                <a:latin typeface="Calibri"/>
              </a:rPr>
              <a:t>Patroli gardu &amp; jaringan via drone / robot 3D vision</a:t>
            </a:r>
          </a:p>
          <a:p>
            <a:pPr algn="l">
              <a:lnSpc>
                <a:spcPct val="104000"/>
              </a:lnSpc>
              <a:spcAft>
                <a:spcPts val="900"/>
              </a:spcAft>
            </a:pPr>
            <a:r>
              <a:rPr sz="1300" b="1">
                <a:solidFill>
                  <a:srgbClr val="06B6D4"/>
                </a:solidFill>
                <a:latin typeface="Calibri"/>
              </a:rPr>
              <a:t>—  </a:t>
            </a:r>
            <a:r>
              <a:rPr sz="1300" b="0">
                <a:solidFill>
                  <a:srgbClr val="E2E8F0"/>
                </a:solidFill>
                <a:latin typeface="Calibri"/>
              </a:rPr>
              <a:t>Audit efisiensi energi pabrik (ISO 50001) AI+IoT</a:t>
            </a:r>
          </a:p>
          <a:p>
            <a:pPr algn="l">
              <a:lnSpc>
                <a:spcPct val="104000"/>
              </a:lnSpc>
              <a:spcAft>
                <a:spcPts val="900"/>
              </a:spcAft>
            </a:pPr>
            <a:r>
              <a:rPr sz="1300" b="1">
                <a:solidFill>
                  <a:srgbClr val="06B6D4"/>
                </a:solidFill>
                <a:latin typeface="Calibri"/>
              </a:rPr>
              <a:t>—  </a:t>
            </a:r>
            <a:r>
              <a:rPr sz="1300" b="0">
                <a:solidFill>
                  <a:srgbClr val="E2E8F0"/>
                </a:solidFill>
                <a:latin typeface="Calibri"/>
              </a:rPr>
              <a:t>Predictive maintenance &amp; digital twin aset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" y="5806440"/>
            <a:ext cx="109728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UVP:  </a:t>
            </a:r>
            <a:r>
              <a:rPr sz="1300" b="0">
                <a:solidFill>
                  <a:srgbClr val="E2E8F0"/>
                </a:solidFill>
                <a:latin typeface="Calibri"/>
              </a:rPr>
              <a:t>satu model AI vision lintas skala (rumah → industri) + aset &amp; akses regulasi PLN = unfair advantage yang sulit ditiru.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6304" cy="10789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"/>
            <a:ext cx="10058400" cy="2926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59E0B"/>
                </a:solidFill>
                <a:latin typeface="Calibri"/>
              </a:rPr>
              <a:t>SECTION B · SOLUTION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"/>
            <a:ext cx="10515600" cy="56692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500" b="1">
                <a:solidFill>
                  <a:srgbClr val="1F2A37"/>
                </a:solidFill>
                <a:latin typeface="Calibri"/>
              </a:rPr>
              <a:t>Unsur Kebaruan — Adaptasi Solomon 3D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384048"/>
            <a:ext cx="914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64748B"/>
                </a:solidFill>
                <a:latin typeface="Calibri"/>
              </a:rPr>
              <a:t>7 /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36576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900" b="0">
                <a:solidFill>
                  <a:srgbClr val="64748B"/>
                </a:solidFill>
                <a:latin typeface="Calibri"/>
              </a:rPr>
              <a:t>EnVisor.AI  ·  Innovation Gateway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234440"/>
            <a:ext cx="11155680" cy="4114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Mengadaptasi 4 pilar teknologi Solomon 3D (solomon-3d.com) dari quality-control manufaktur ke asset &amp; energy intelligence PLN.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2920" y="1783080"/>
            <a:ext cx="11201400" cy="457200"/>
          </a:xfrm>
          <a:prstGeom prst="round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" y="1837944"/>
            <a:ext cx="246888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Teknologi Solomon 3D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54680" y="1837944"/>
            <a:ext cx="228600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Domain asli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77840" y="1837944"/>
            <a:ext cx="283464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Modul EnVisor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03920" y="1837944"/>
            <a:ext cx="329184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Fungsi (energi)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02920" y="2331720"/>
            <a:ext cx="1120140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94360" y="2331720"/>
            <a:ext cx="24688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EF4444"/>
                </a:solidFill>
                <a:latin typeface="Calibri"/>
              </a:rPr>
              <a:t>SolVision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54680" y="2331720"/>
            <a:ext cx="228600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Deteksi cacat permukaan AI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77840" y="2331720"/>
            <a:ext cx="283464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1F2A37"/>
                </a:solidFill>
                <a:latin typeface="Calibri"/>
              </a:rPr>
              <a:t>ThermoVision AI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503920" y="2331720"/>
            <a:ext cx="329184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Hotspot, koneksi longgar, korona, degradasi isolasi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02920" y="3264408"/>
            <a:ext cx="1120140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4360" y="3264408"/>
            <a:ext cx="24688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06B6D4"/>
                </a:solidFill>
                <a:latin typeface="Calibri"/>
              </a:rPr>
              <a:t>SolMotion + SolScan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54680" y="3264408"/>
            <a:ext cx="228600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Robot dipandu 3D vision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77840" y="3264408"/>
            <a:ext cx="283464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1F2A37"/>
                </a:solidFill>
                <a:latin typeface="Calibri"/>
              </a:rPr>
              <a:t>AssetScan 3D / Drone Patrol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03920" y="3264408"/>
            <a:ext cx="329184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Patroli gardu &amp; jaringan: vegetasi, retak isolator, korosi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02920" y="4197096"/>
            <a:ext cx="1120140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94360" y="4197096"/>
            <a:ext cx="24688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10B981"/>
                </a:solidFill>
                <a:latin typeface="Calibri"/>
              </a:rPr>
              <a:t>3D Camera / AccuPick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54680" y="4197096"/>
            <a:ext cx="228600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Capture geometri 3D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77840" y="4197096"/>
            <a:ext cx="283464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1F2A37"/>
                </a:solidFill>
                <a:latin typeface="Calibri"/>
              </a:rPr>
              <a:t>Digital Twin Aset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503920" y="4197096"/>
            <a:ext cx="329184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Model 3D gardu untuk monitoring &amp; simulasi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02920" y="5129784"/>
            <a:ext cx="1120140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94360" y="5129784"/>
            <a:ext cx="24688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F59E0B"/>
                </a:solidFill>
                <a:latin typeface="Calibri"/>
              </a:rPr>
              <a:t>META-aivi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154680" y="5129784"/>
            <a:ext cx="228600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AR + AI frontline worker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77840" y="5129784"/>
            <a:ext cx="283464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300" b="1">
                <a:solidFill>
                  <a:srgbClr val="1F2A37"/>
                </a:solidFill>
                <a:latin typeface="Calibri"/>
              </a:rPr>
              <a:t>AR FieldAssist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03920" y="5129784"/>
            <a:ext cx="329184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Panduan AR untuk teknisi PLN di lapangan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6304" cy="10789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"/>
            <a:ext cx="10058400" cy="2926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59E0B"/>
                </a:solidFill>
                <a:latin typeface="Calibri"/>
              </a:rPr>
              <a:t>SECTION B · SOLUTION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"/>
            <a:ext cx="10515600" cy="56692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500" b="1">
                <a:solidFill>
                  <a:srgbClr val="1F2A37"/>
                </a:solidFill>
                <a:latin typeface="Calibri"/>
              </a:rPr>
              <a:t>How It Works — Mechanism &amp; Customer Journey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384048"/>
            <a:ext cx="914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64748B"/>
                </a:solidFill>
                <a:latin typeface="Calibri"/>
              </a:rPr>
              <a:t>8 /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36576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900" b="0">
                <a:solidFill>
                  <a:srgbClr val="64748B"/>
                </a:solidFill>
                <a:latin typeface="Calibri"/>
              </a:rPr>
              <a:t>EnVisor.AI  ·  Innovation Gateway 2026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" y="2011680"/>
            <a:ext cx="2697480" cy="265176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685800" y="1783080"/>
            <a:ext cx="566928" cy="566928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" y="1828800"/>
            <a:ext cx="566928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20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2514600"/>
            <a:ext cx="233172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400" b="1">
                <a:solidFill>
                  <a:srgbClr val="1F2A37"/>
                </a:solidFill>
                <a:latin typeface="Calibri"/>
              </a:rPr>
              <a:t>CAPTURE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2926080"/>
            <a:ext cx="2331720" cy="1645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Kamera termal/RGB, drone, atau HP teknisi mengambil citra aset secara periodik / on-demand.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54680" y="2926080"/>
            <a:ext cx="36576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200" b="1">
                <a:solidFill>
                  <a:srgbClr val="F59E0B"/>
                </a:solidFill>
                <a:latin typeface="Calibri"/>
              </a:rPr>
              <a:t>→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383280" y="2011680"/>
            <a:ext cx="2697480" cy="265176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3566160" y="1783080"/>
            <a:ext cx="566928" cy="566928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566160" y="1828800"/>
            <a:ext cx="566928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20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66160" y="2514600"/>
            <a:ext cx="233172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400" b="1">
                <a:solidFill>
                  <a:srgbClr val="1F2A37"/>
                </a:solidFill>
                <a:latin typeface="Calibri"/>
              </a:rPr>
              <a:t>AI ANALYZE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66160" y="2926080"/>
            <a:ext cx="2331720" cy="1645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Model deep-learning EnVisor deteksi anomali, ukur severity, klasifikasi jenis cacat/pemborosan.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35040" y="2926080"/>
            <a:ext cx="36576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200" b="1">
                <a:solidFill>
                  <a:srgbClr val="F59E0B"/>
                </a:solidFill>
                <a:latin typeface="Calibri"/>
              </a:rPr>
              <a:t>→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263640" y="2011680"/>
            <a:ext cx="2697480" cy="265176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6446520" y="1783080"/>
            <a:ext cx="566928" cy="566928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46520" y="1828800"/>
            <a:ext cx="566928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20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2514600"/>
            <a:ext cx="233172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400" b="1">
                <a:solidFill>
                  <a:srgbClr val="1F2A37"/>
                </a:solidFill>
                <a:latin typeface="Calibri"/>
              </a:rPr>
              <a:t>PREDICT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2926080"/>
            <a:ext cx="2331720" cy="1645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Engine prediktif hitung sisa umur aset &amp; probabilitas gangguan; data ke digital twin.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915400" y="2926080"/>
            <a:ext cx="36576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200" b="1">
                <a:solidFill>
                  <a:srgbClr val="F59E0B"/>
                </a:solidFill>
                <a:latin typeface="Calibri"/>
              </a:rPr>
              <a:t>→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144000" y="2011680"/>
            <a:ext cx="2697480" cy="265176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9326880" y="1783080"/>
            <a:ext cx="566928" cy="566928"/>
          </a:xfrm>
          <a:prstGeom prst="round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26880" y="1828800"/>
            <a:ext cx="566928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20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326880" y="2514600"/>
            <a:ext cx="233172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400" b="1">
                <a:solidFill>
                  <a:srgbClr val="1F2A37"/>
                </a:solidFill>
                <a:latin typeface="Calibri"/>
              </a:rPr>
              <a:t>ACT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326880" y="2926080"/>
            <a:ext cx="2331720" cy="1645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Dashboard + alert prioritas &amp; panduan AR → maintenance sebelum gangguan terjadi.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02920" y="5029200"/>
            <a:ext cx="109728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250" b="0">
                <a:solidFill>
                  <a:srgbClr val="64748B"/>
                </a:solidFill>
                <a:latin typeface="Calibri"/>
              </a:rPr>
              <a:t>Touchpoint kunci: onboarding cepat (foto / pasang kamera), hasil dalam menit, dan integrasi ke sistem maintenance existing PLN.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6304" cy="1078992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"/>
            <a:ext cx="10058400" cy="29260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1">
                <a:solidFill>
                  <a:srgbClr val="F59E0B"/>
                </a:solidFill>
                <a:latin typeface="Calibri"/>
              </a:rPr>
              <a:t>SECTION B · SOLUTION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411480"/>
            <a:ext cx="10515600" cy="566928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2500" b="1">
                <a:solidFill>
                  <a:srgbClr val="1F2A37"/>
                </a:solidFill>
                <a:latin typeface="Calibri"/>
              </a:rPr>
              <a:t>Customer Validation &amp; Traction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384048"/>
            <a:ext cx="9144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Aft>
                <a:spcPts val="400"/>
              </a:spcAft>
            </a:pPr>
            <a:r>
              <a:rPr sz="1200" b="1">
                <a:solidFill>
                  <a:srgbClr val="64748B"/>
                </a:solidFill>
                <a:latin typeface="Calibri"/>
              </a:rPr>
              <a:t>9 /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3657600" cy="274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900" b="0">
                <a:solidFill>
                  <a:srgbClr val="64748B"/>
                </a:solidFill>
                <a:latin typeface="Calibri"/>
              </a:rPr>
              <a:t>EnVisor.AI  ·  Innovation Gateway 2026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" y="1371600"/>
            <a:ext cx="5486400" cy="192024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02920" y="1371600"/>
            <a:ext cx="64008" cy="1920240"/>
          </a:xfrm>
          <a:prstGeom prst="rect">
            <a:avLst/>
          </a:prstGeom>
          <a:solidFill>
            <a:srgbClr val="06B6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04088" y="1517904"/>
            <a:ext cx="5120640" cy="1645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500" b="1">
                <a:solidFill>
                  <a:srgbClr val="06B6D4"/>
                </a:solidFill>
                <a:latin typeface="Calibri"/>
              </a:rPr>
              <a:t>HIPOTESIS → METODE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H1: RT mau audit listrik mandiri jika gratis &amp; mudah.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H2: Unit PLN butuh deteksi dini hotspot aset.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Metode: peluncuran EnVisor Home + wawancara unit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operasional &amp; calon pelanggan industri.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172200" y="1371600"/>
            <a:ext cx="5532120" cy="1920240"/>
          </a:xfrm>
          <a:prstGeom prst="roundRect">
            <a:avLst/>
          </a:prstGeom>
          <a:solidFill>
            <a:srgbClr val="F7F8FC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172200" y="1371600"/>
            <a:ext cx="64008" cy="1920240"/>
          </a:xfrm>
          <a:prstGeom prst="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73368" y="1517904"/>
            <a:ext cx="5166360" cy="1645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500" b="1">
                <a:solidFill>
                  <a:srgbClr val="10B981"/>
                </a:solidFill>
                <a:latin typeface="Calibri"/>
              </a:rPr>
              <a:t>HASIL (awal)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EnVisor Home live sebagai PWA dengan AI vision.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Funnel berbayar Rp 99rb tervalidasi (gate pembayaran).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Minat kuat dari sisi inspeksi aset &amp; efisiensi industri.</a:t>
            </a:r>
          </a:p>
          <a:p>
            <a:pPr algn="l">
              <a:lnSpc>
                <a:spcPct val="105000"/>
              </a:lnSpc>
              <a:spcAft>
                <a:spcPts val="500"/>
              </a:spcAft>
            </a:pPr>
            <a:r>
              <a:rPr sz="1250" b="0">
                <a:solidFill>
                  <a:srgbClr val="1F2A37"/>
                </a:solidFill>
                <a:latin typeface="Calibri"/>
              </a:rPr>
              <a:t>&lt;isi angka pilot: jumlah user, konversi, NPS&gt;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02920" y="3520440"/>
            <a:ext cx="11201400" cy="2011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657600"/>
            <a:ext cx="10515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400" b="1">
                <a:solidFill>
                  <a:srgbClr val="F59E0B"/>
                </a:solidFill>
                <a:latin typeface="Calibri"/>
              </a:rPr>
              <a:t>Traction metrics (lengkapi dengan data pilot riil)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2960" y="4160520"/>
            <a:ext cx="2468880" cy="1143000"/>
          </a:xfrm>
          <a:prstGeom prst="round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" y="4343400"/>
            <a:ext cx="246888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2600" b="1">
                <a:solidFill>
                  <a:srgbClr val="F59E0B"/>
                </a:solidFill>
                <a:latin typeface="Calibri"/>
              </a:rPr>
              <a:t>&lt;n&gt;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4892040"/>
            <a:ext cx="246888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00" b="0">
                <a:solidFill>
                  <a:srgbClr val="E2E8F0"/>
                </a:solidFill>
                <a:latin typeface="Calibri"/>
              </a:rPr>
              <a:t>Pengguna Home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520440" y="4160520"/>
            <a:ext cx="2468880" cy="1143000"/>
          </a:xfrm>
          <a:prstGeom prst="round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520440" y="4343400"/>
            <a:ext cx="246888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2600" b="1">
                <a:solidFill>
                  <a:srgbClr val="F59E0B"/>
                </a:solidFill>
                <a:latin typeface="Calibri"/>
              </a:rPr>
              <a:t>&lt;%&gt;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20440" y="4892040"/>
            <a:ext cx="246888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00" b="0">
                <a:solidFill>
                  <a:srgbClr val="E2E8F0"/>
                </a:solidFill>
                <a:latin typeface="Calibri"/>
              </a:rPr>
              <a:t>Konversi premium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7920" y="4160520"/>
            <a:ext cx="2468880" cy="1143000"/>
          </a:xfrm>
          <a:prstGeom prst="round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217920" y="4343400"/>
            <a:ext cx="246888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2600" b="1">
                <a:solidFill>
                  <a:srgbClr val="F59E0B"/>
                </a:solidFill>
                <a:latin typeface="Calibri"/>
              </a:rPr>
              <a:t>&lt;n&gt;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4892040"/>
            <a:ext cx="246888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00" b="0">
                <a:solidFill>
                  <a:srgbClr val="E2E8F0"/>
                </a:solidFill>
                <a:latin typeface="Calibri"/>
              </a:rPr>
              <a:t>Pilot industri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915400" y="4160520"/>
            <a:ext cx="2468880" cy="1143000"/>
          </a:xfrm>
          <a:prstGeom prst="round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915400" y="4343400"/>
            <a:ext cx="246888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2600" b="1">
                <a:solidFill>
                  <a:srgbClr val="F59E0B"/>
                </a:solidFill>
                <a:latin typeface="Calibri"/>
              </a:rPr>
              <a:t>&lt;n&gt;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915400" y="4892040"/>
            <a:ext cx="246888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sz="1200" b="0">
                <a:solidFill>
                  <a:srgbClr val="E2E8F0"/>
                </a:solidFill>
                <a:latin typeface="Calibri"/>
              </a:rPr>
              <a:t>LOI / MoU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02920" y="5715000"/>
            <a:ext cx="10972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150" b="0">
                <a:solidFill>
                  <a:srgbClr val="64748B"/>
                </a:solidFill>
                <a:latin typeface="Calibri"/>
              </a:rPr>
              <a:t>Catatan: sajikan sample size &amp; hasil apa adanya (termasuk negatif) pada sesi panel.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